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72" r:id="rId4"/>
  </p:sldMasterIdLst>
  <p:notesMasterIdLst>
    <p:notesMasterId r:id="rId6"/>
  </p:notesMasterIdLst>
  <p:sldIdLst>
    <p:sldId id="257" r:id="rId5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0" userDrawn="1">
          <p15:clr>
            <a:srgbClr val="747775"/>
          </p15:clr>
        </p15:guide>
        <p15:guide id="2" pos="284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00"/>
        <p:guide pos="2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>
                <a:solidFill>
                  <a:schemeClr val="tx1"/>
                </a:solidFill>
              </a:rPr>
              <a:t>Click to edit Master text styles</a:t>
            </a:r>
            <a:endParaRPr lang="en-US">
              <a:solidFill>
                <a:schemeClr val="tx1"/>
              </a:solidFill>
            </a:endParaRPr>
          </a:p>
          <a:p>
            <a:pPr lvl="1"/>
            <a:r>
              <a:rPr lang="en-US">
                <a:solidFill>
                  <a:schemeClr val="tx1"/>
                </a:solidFill>
              </a:rPr>
              <a:t>Second level</a:t>
            </a:r>
            <a:endParaRPr lang="en-US">
              <a:solidFill>
                <a:schemeClr val="tx1"/>
              </a:solidFill>
            </a:endParaRPr>
          </a:p>
          <a:p>
            <a:pPr lvl="2"/>
            <a:r>
              <a:rPr lang="en-US">
                <a:solidFill>
                  <a:schemeClr val="tx1"/>
                </a:solidFill>
              </a:rPr>
              <a:t>Third level</a:t>
            </a:r>
            <a:endParaRPr lang="en-US">
              <a:solidFill>
                <a:schemeClr val="tx1"/>
              </a:solidFill>
            </a:endParaRPr>
          </a:p>
          <a:p>
            <a:pPr lvl="3"/>
            <a:r>
              <a:rPr lang="en-US">
                <a:solidFill>
                  <a:schemeClr val="tx1"/>
                </a:solidFill>
              </a:rPr>
              <a:t>Fourth level</a:t>
            </a:r>
            <a:endParaRPr lang="en-US">
              <a:solidFill>
                <a:schemeClr val="tx1"/>
              </a:solidFill>
            </a:endParaRPr>
          </a:p>
          <a:p>
            <a:pPr lvl="4"/>
            <a:r>
              <a:rPr lang="en-US">
                <a:solidFill>
                  <a:schemeClr val="tx1"/>
                </a:solidFill>
              </a:rPr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/>
            <a:r>
              <a:rPr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老板您好，这是我们旭鹰最新出的MR-02星耀全彩双目枪球AOV球机。它主打100米超视距、人形/火焰/非机动车/车行检测、太阳能供电、黑光全彩夜视和零下40度可用，是专门为户外无电无网场景设计的。</a:t>
            </a:r>
            <a:endParaRPr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algn="l" defTabSz="914400">
              <a:lnSpc>
                <a:spcPct val="100000"/>
              </a:lnSpc>
            </a:pPr>
            <a:r>
              <a:rPr lang="en-US" sz="1400" b="0" i="0" u="none" strike="noStrike" spc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您去对比市面上同价位的机器，友商一般就认个人、认个车，监测距离也就20到30米，超出这个范围基本就瞎了。我们MR-02是硬件级AI，直接能认四种目标：人、车、火焰、非机动车，监测距离拉到100米。同一片场子，您装我们一台，顶友商三四台的覆盖范围，还多一个火焰识别，这是防火的硬需求。</a:t>
            </a:r>
            <a:endParaRPr lang="en-US" sz="1400" b="0" i="0" u="none" strike="noStrike" spc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defTabSz="914400">
              <a:lnSpc>
                <a:spcPct val="100000"/>
              </a:lnSpc>
            </a:pPr>
            <a:r>
              <a:rPr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100米内，人走过来、车开过来、电动车窜过去、甚至冒火苗，机器硬件直接识别，不靠后台、不延迟。同一片场子，您装我们一台，顶友商三四台的覆盖范围，还多一个火焰识别，这是防火的硬需求。</a:t>
            </a:r>
            <a:endParaRPr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defTabSz="914400">
              <a:lnSpc>
                <a:spcPct val="100000"/>
              </a:lnSpc>
            </a:pPr>
            <a:r>
              <a:rPr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用的是高效压缩方式，不是那种录几天就塞满卡的。一张64G的卡稳稳能录一整月。不用接硬盘录像机、不用额外上存储，卡一插就完事，省设备、省人工、省心。还免费赠送6S云存，7天循环，这个设备就算被偷了，只要开机，就能查到。</a:t>
            </a:r>
            <a:endParaRPr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algn="l" defTabSz="914400">
              <a:lnSpc>
                <a:spcPct val="100000"/>
              </a:lnSpc>
            </a:pPr>
            <a:r>
              <a:rPr lang="en-US" sz="1400" b="0" i="0" u="none" strike="noStrike" spc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带除雾功能，镜头不起雾不挂水，零下潮湿雨天都能一直看清。太阳能板接口我们增加了成本，用尾线形式引出来，不存在松动问题。更贴心的是太阳能板没接好，机器直接语音提醒，APP上也弹提示，不会出现以为在充电实际没充上的乌龙。</a:t>
            </a:r>
            <a:endParaRPr lang="en-US" sz="1400" b="0" i="0" u="none" strike="noStrike" spc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defTabSz="914400">
              <a:lnSpc>
                <a:spcPct val="100000"/>
              </a:lnSpc>
            </a:pPr>
            <a:r>
              <a:rPr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6节2600mAH电池合计15.6AH，待机能撑20天，野外拉闸临时断电都不耽误。冬天零下40度照样工作照样充电，15W大板充电还快，东北西北高原都不带趴窝。外壳是独家私模，不是公模贴标货。</a:t>
            </a:r>
            <a:endParaRPr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algn="l" defTabSz="914400">
              <a:lnSpc>
                <a:spcPct val="100000"/>
              </a:lnSpc>
            </a:pPr>
            <a:r>
              <a:rPr lang="en-US" sz="1400" b="0" i="0" u="none" strike="noStrike" spc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果园基地防盗、鱼塘水库监控、野外工地看材料、农村庭院看家、山林林场防火防盗、养殖场区管畜禽——这些无电无网的户外场地，MR-02装上就管用。特别是山林林场，火焰识别能早发现火情，早一秒报警少一片损失。</a:t>
            </a:r>
            <a:endParaRPr lang="en-US" sz="1400" b="0" i="0" u="none" strike="noStrike" spc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defTabSz="914400">
              <a:lnSpc>
                <a:spcPct val="100000"/>
              </a:lnSpc>
            </a:pPr>
            <a:r>
              <a:rPr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您这么算一笔账：距离是友商的3到5倍，真检测不误报，装了是真管用不是瞎糊弄；多了火焰、非机动车识别，友商没有；冬天不起雾、不会冻关机、太阳能板不会松、忘了插还会语音提醒；一台顶别人三台用，售后少了，省了来回跑的维护费用。做产品是做口碑，咱选产品肯定也是要选性价比高的。</a:t>
            </a:r>
            <a:endParaRPr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" name="Slide Image Placeholder 3"/>
          <p:cNvSpPr>
            <a:spLocks noGrp="1"/>
          </p:cNvSpPr>
          <p:nvPr>
            <p:ph type="sldImg" sz="quarter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algn="l" defTabSz="914400">
              <a:lnSpc>
                <a:spcPct val="100000"/>
              </a:lnSpc>
            </a:pPr>
            <a:r>
              <a:rPr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以上就是MR-02的全部卖点。我们面向渠道经销商和工程商供货，支持批量采购和定制化服务。如果您对这款产品感兴趣，欢迎进一步沟通合作，我们提供完整的售后技术支持。</a:t>
            </a:r>
            <a:endParaRPr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 hasCustomPrompt="1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&lt;#&gt;</a:t>
            </a:r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ctr">
              <a:lnSpc>
                <a:spcPct val="92000"/>
              </a:lnSpc>
              <a:buNone/>
              <a:defRPr sz="45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92000"/>
              </a:lnSpc>
            </a:pPr>
            <a:r>
              <a:rPr lang="en-US" sz="45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45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subTitle" sz="quarter" idx="1" hasCustomPrompt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t">
            <a:normAutofit/>
          </a:bodyPr>
          <a:lstStyle>
            <a:lvl1pPr algn="ctr">
              <a:lnSpc>
                <a:spcPct val="92000"/>
              </a:lnSpc>
              <a:buNone/>
              <a:defRPr sz="18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61950" algn="ctr">
              <a:lnSpc>
                <a:spcPct val="92000"/>
              </a:lnSpc>
              <a:spcBef>
                <a:spcPts val="800"/>
              </a:spcBef>
            </a:pPr>
            <a:r>
              <a:rPr lang="en-US" sz="18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单击此处添加副标题</a:t>
            </a:r>
            <a:endParaRPr lang="en-US" sz="18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OBJECT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SECTION_HEADER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45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45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45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18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18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WO_OBJECTS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2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WO_OBJECTS_WITH_TEXT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1800" b="1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1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1800" b="1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2" hasCustomPrompt="1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3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1800" b="1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1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1800" b="1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4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Text Box 7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Text Box 8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_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OBJECT_WITH_CAPTION_TEXT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24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24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24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4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81000" algn="l">
              <a:lnSpc>
                <a:spcPct val="92000"/>
              </a:lnSpc>
              <a:spcBef>
                <a:spcPts val="800"/>
              </a:spcBef>
            </a:pPr>
            <a:r>
              <a:rPr lang="en-US" sz="24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4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2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12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2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12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PICTURE_WITH_CAPTION_TEXT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24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24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24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 Shape 2"/>
          <p:cNvSpPr>
            <a:spLocks noGrp="1"/>
          </p:cNvSpPr>
          <p:nvPr>
            <p:ph type="pic" sz="quarter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ln w="12700">
            <a:noFill/>
          </a:ln>
        </p:spPr>
        <p:txBody>
          <a:bodyPr/>
          <a:lstStyle/>
          <a:p/>
        </p:txBody>
      </p:sp>
      <p:sp>
        <p:nvSpPr>
          <p:cNvPr id="4" name="Text Box 3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12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2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12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VERTICAL_TEXT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VERTICAL_TITLE_AND_VERTICAL_TEXT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6" hasCustomPrompt="1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ctr">
              <a:lnSpc>
                <a:spcPct val="92000"/>
              </a:lnSpc>
              <a:buNone/>
              <a:defRPr sz="45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92000"/>
              </a:lnSpc>
            </a:pPr>
            <a:r>
              <a:rPr lang="en-US" sz="45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45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7" hasCustomPrompt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ctr">
              <a:lnSpc>
                <a:spcPct val="92000"/>
              </a:lnSpc>
              <a:buNone/>
              <a:defRPr sz="18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61950" algn="ctr">
              <a:lnSpc>
                <a:spcPct val="92000"/>
              </a:lnSpc>
              <a:spcBef>
                <a:spcPts val="800"/>
              </a:spcBef>
            </a:pPr>
            <a:r>
              <a:rPr lang="en-US" sz="18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subtitle</a:t>
            </a:r>
            <a:endParaRPr lang="en-US" sz="18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8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9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OBJECT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SECTION_HEADER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45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45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45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18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8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9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20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WO_OBJECTS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WO_OBJECTS_WITH_TEXT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1800" b="1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1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800" b="1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29" hasCustomPrompt="1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30" hasCustomPrompt="1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1800" b="1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800" b="1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800" b="1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31" hasCustomPrompt="1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32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Text Box 7"/>
          <p:cNvSpPr txBox="1">
            <a:spLocks noGrp="1"/>
          </p:cNvSpPr>
          <p:nvPr>
            <p:ph type="body" sz="quarter" idx="33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Text Box 8"/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_ONLY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35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36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37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38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39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40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41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OBJECT_WITH_CAPTION_TEXT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42" hasCustomPrompt="1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24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24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24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43" hasCustomPrompt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4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81000" algn="l">
              <a:lnSpc>
                <a:spcPct val="92000"/>
              </a:lnSpc>
              <a:spcBef>
                <a:spcPts val="800"/>
              </a:spcBef>
            </a:pPr>
            <a:r>
              <a:rPr lang="en-US" sz="24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4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44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12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2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2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45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46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47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PICTURE_WITH_CAPTION_TEXT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48" hasCustomPrompt="1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wrap="square" lIns="68575" tIns="34275" rIns="68575" bIns="34275" rtlCol="0" anchor="b">
            <a:normAutofit/>
          </a:bodyPr>
          <a:lstStyle>
            <a:lvl1pPr algn="l">
              <a:lnSpc>
                <a:spcPct val="92000"/>
              </a:lnSpc>
              <a:buNone/>
              <a:defRPr sz="24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24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24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 Shape 2"/>
          <p:cNvSpPr>
            <a:spLocks noGrp="1"/>
          </p:cNvSpPr>
          <p:nvPr>
            <p:ph type="pic" sz="quarter" idx="49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ln w="12700">
            <a:noFill/>
          </a:ln>
        </p:spPr>
        <p:txBody>
          <a:bodyPr/>
          <a:lstStyle/>
          <a:p/>
        </p:txBody>
      </p:sp>
      <p:sp>
        <p:nvSpPr>
          <p:cNvPr id="4" name="Text Box 3"/>
          <p:cNvSpPr txBox="1">
            <a:spLocks noGrp="1"/>
          </p:cNvSpPr>
          <p:nvPr>
            <p:ph type="body" sz="quarter" idx="50" hasCustomPrompt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12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228600" algn="l">
              <a:lnSpc>
                <a:spcPct val="92000"/>
              </a:lnSpc>
              <a:spcBef>
                <a:spcPts val="800"/>
              </a:spcBef>
            </a:pPr>
            <a:r>
              <a:rPr lang="en-US" sz="12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12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51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52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Text Box 6"/>
          <p:cNvSpPr txBox="1">
            <a:spLocks noGrp="1"/>
          </p:cNvSpPr>
          <p:nvPr>
            <p:ph type="body" sz="quarter" idx="53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VERTICAL_TEXT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54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55" hasCustomPrompt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56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57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58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VERTICAL_TITLE_AND_VERTICAL_TEXT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59" hasCustomPrompt="1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92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92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60" hasCustomPrompt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92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457200" marR="0" indent="-317500" algn="l">
              <a:lnSpc>
                <a:spcPct val="92000"/>
              </a:lnSpc>
              <a:spcBef>
                <a:spcPts val="800"/>
              </a:spcBef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61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62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63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title" sz="quarter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100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单击此处添加标题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100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日期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页脚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r">
              <a:lnSpc>
                <a:spcPct val="100000"/>
              </a:lnSpc>
            </a:pPr>
            <a:fld id="{00000000-0000-0000-0000-000000000001}" type="slidenum">
              <a:rPr lang="zh-CN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lang="zh-CN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rmAutofit/>
          </a:bodyPr>
          <a:lstStyle>
            <a:lvl1pPr algn="l">
              <a:lnSpc>
                <a:spcPct val="100000"/>
              </a:lnSpc>
              <a:buNone/>
              <a:defRPr sz="33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33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title</a:t>
            </a:r>
            <a:endParaRPr lang="en-US" sz="33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2"/>
          <p:cNvSpPr txBox="1">
            <a:spLocks noGrp="1"/>
          </p:cNvSpPr>
          <p:nvPr>
            <p:ph type="body" sz="quarter" idx="2" hasCustomPrompt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t">
            <a:normAutofit/>
          </a:bodyPr>
          <a:lstStyle>
            <a:lvl1pPr algn="l">
              <a:lnSpc>
                <a:spcPct val="100000"/>
              </a:lnSpc>
              <a:buNone/>
              <a:defRPr sz="2100" b="0" i="0" u="none" strike="noStrike">
                <a:solidFill>
                  <a:srgbClr val="000000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2100" b="0" i="0" u="none" strike="noStrike" spc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Click to add text</a:t>
            </a:r>
            <a:endParaRPr lang="en-US" sz="2100" b="0" i="0" u="none" strike="noStrike" spc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Text Box 3"/>
          <p:cNvSpPr txBox="1">
            <a:spLocks noGrp="1"/>
          </p:cNvSpPr>
          <p:nvPr>
            <p:ph type="body" sz="quarter" idx="3" hasCustomPrompt="1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Autofit/>
          </a:bodyPr>
          <a:lstStyle>
            <a:lvl1pPr algn="l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l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Text Box 4"/>
          <p:cNvSpPr txBox="1">
            <a:spLocks noGrp="1"/>
          </p:cNvSpPr>
          <p:nvPr>
            <p:ph type="body" sz="quarter" idx="4" hasCustomPrompt="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Autofit/>
          </a:bodyPr>
          <a:lstStyle>
            <a:lvl1pPr algn="ct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L="0" marR="0" algn="ct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Text Box 5"/>
          <p:cNvSpPr txBox="1">
            <a:spLocks noGrp="1"/>
          </p:cNvSpPr>
          <p:nvPr>
            <p:ph type="body" sz="quarter" idx="5" hasCustomPrompt="1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12700">
            <a:noFill/>
          </a:ln>
        </p:spPr>
        <p:txBody>
          <a:bodyPr wrap="square" lIns="68575" tIns="34275" rIns="68575" bIns="34275" rtlCol="0" anchor="ctr">
            <a:noAutofit/>
          </a:bodyPr>
          <a:lstStyle>
            <a:lvl1pPr algn="r">
              <a:lnSpc>
                <a:spcPct val="100000"/>
              </a:lnSpc>
              <a:buNone/>
              <a:defRPr sz="900" b="0" i="0" u="none" strike="noStrike">
                <a:solidFill>
                  <a:srgbClr val="888888"/>
                </a:solidFill>
                <a:latin typeface="Arial" panose="020B0604020202020204"/>
              </a:defRPr>
            </a:lvl1pPr>
          </a:lstStyle>
          <a:p>
            <a:pPr marR="0" algn="r">
              <a:lnSpc>
                <a:spcPct val="100000"/>
              </a:lnSpc>
            </a:pPr>
            <a:r>
              <a:rPr lang="en-US" sz="900" b="0" i="0" u="none" strike="noStrike" spc="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单击此处添加文本</a:t>
            </a:r>
            <a:endParaRPr lang="en-US" sz="900" b="0" i="0" u="none" strike="noStrike" spc="0">
              <a:solidFill>
                <a:srgbClr val="888888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3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5.xml"/><Relationship Id="rId8" Type="http://schemas.openxmlformats.org/officeDocument/2006/relationships/tags" Target="../tags/tag14.xml"/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7" Type="http://schemas.openxmlformats.org/officeDocument/2006/relationships/notesSlide" Target="../notesSlides/notesSlide7.xml"/><Relationship Id="rId26" Type="http://schemas.openxmlformats.org/officeDocument/2006/relationships/slideLayout" Target="../slideLayouts/slideLayout23.xml"/><Relationship Id="rId25" Type="http://schemas.openxmlformats.org/officeDocument/2006/relationships/tags" Target="../tags/tag31.xml"/><Relationship Id="rId24" Type="http://schemas.openxmlformats.org/officeDocument/2006/relationships/tags" Target="../tags/tag30.xml"/><Relationship Id="rId23" Type="http://schemas.openxmlformats.org/officeDocument/2006/relationships/tags" Target="../tags/tag29.xml"/><Relationship Id="rId22" Type="http://schemas.openxmlformats.org/officeDocument/2006/relationships/tags" Target="../tags/tag28.xml"/><Relationship Id="rId21" Type="http://schemas.openxmlformats.org/officeDocument/2006/relationships/tags" Target="../tags/tag27.xml"/><Relationship Id="rId20" Type="http://schemas.openxmlformats.org/officeDocument/2006/relationships/tags" Target="../tags/tag26.xml"/><Relationship Id="rId2" Type="http://schemas.openxmlformats.org/officeDocument/2006/relationships/tags" Target="../tags/tag8.xml"/><Relationship Id="rId19" Type="http://schemas.openxmlformats.org/officeDocument/2006/relationships/tags" Target="../tags/tag25.xml"/><Relationship Id="rId18" Type="http://schemas.openxmlformats.org/officeDocument/2006/relationships/tags" Target="../tags/tag24.xml"/><Relationship Id="rId17" Type="http://schemas.openxmlformats.org/officeDocument/2006/relationships/tags" Target="../tags/tag23.xml"/><Relationship Id="rId16" Type="http://schemas.openxmlformats.org/officeDocument/2006/relationships/tags" Target="../tags/tag22.xml"/><Relationship Id="rId15" Type="http://schemas.openxmlformats.org/officeDocument/2006/relationships/tags" Target="../tags/tag21.xml"/><Relationship Id="rId14" Type="http://schemas.openxmlformats.org/officeDocument/2006/relationships/tags" Target="../tags/tag20.xml"/><Relationship Id="rId13" Type="http://schemas.openxmlformats.org/officeDocument/2006/relationships/tags" Target="../tags/tag19.xml"/><Relationship Id="rId12" Type="http://schemas.openxmlformats.org/officeDocument/2006/relationships/tags" Target="../tags/tag18.xml"/><Relationship Id="rId11" Type="http://schemas.openxmlformats.org/officeDocument/2006/relationships/tags" Target="../tags/tag17.xml"/><Relationship Id="rId10" Type="http://schemas.openxmlformats.org/officeDocument/2006/relationships/tags" Target="../tags/tag16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/>
        </p:nvSpPr>
        <p:spPr>
          <a:xfrm>
            <a:off x="703580" y="1202690"/>
            <a:ext cx="5334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>
              <a:buNone/>
              <a:defRPr sz="1400" b="1">
                <a:solidFill>
                  <a:srgbClr val="0096DC"/>
                </a:solidFill>
              </a:defRPr>
            </a:lvl1pPr>
          </a:lstStyle>
          <a:p>
            <a:pPr algn="l"/>
            <a:r>
              <a:rPr sz="2400" b="1" i="0" u="none" strike="noStrike" spc="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旭鹰安防 · 户外太阳能4G AOV系列</a:t>
            </a:r>
            <a:endParaRPr sz="2400" b="1" i="0" u="none" strike="noStrike" spc="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Text Box 3"/>
          <p:cNvSpPr txBox="1">
            <a:spLocks noGrp="1"/>
          </p:cNvSpPr>
          <p:nvPr/>
        </p:nvSpPr>
        <p:spPr>
          <a:xfrm>
            <a:off x="762000" y="1651000"/>
            <a:ext cx="6096000" cy="1143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 anchorCtr="0">
            <a:noAutofit/>
          </a:bodyPr>
          <a:lstStyle>
            <a:lvl1pPr>
              <a:buNone/>
              <a:defRPr sz="7200" b="1">
                <a:solidFill>
                  <a:srgbClr val="ED7D31"/>
                </a:solidFill>
              </a:defRPr>
            </a:lvl1pPr>
          </a:lstStyle>
          <a:p>
            <a:pPr algn="l"/>
            <a:r>
              <a:rPr sz="7200" b="1" i="0" u="none" strike="noStrike" spc="0">
                <a:solidFill>
                  <a:srgbClr val="ED7D3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MR-02</a:t>
            </a:r>
            <a:r>
              <a:rPr sz="4400"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（低温火焰版）</a:t>
            </a:r>
            <a:endParaRPr sz="4400" b="1" i="0" u="none" strike="noStrike" spc="0">
              <a:solidFill>
                <a:srgbClr val="ED7D3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Text Box 4"/>
          <p:cNvSpPr txBox="1">
            <a:spLocks noGrp="1"/>
          </p:cNvSpPr>
          <p:nvPr/>
        </p:nvSpPr>
        <p:spPr>
          <a:xfrm>
            <a:off x="762000" y="2921000"/>
            <a:ext cx="6350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>
              <a:buNone/>
              <a:defRPr sz="2400" b="1">
                <a:solidFill>
                  <a:srgbClr val="051428"/>
                </a:solidFill>
              </a:defRPr>
            </a:lvl1pPr>
          </a:lstStyle>
          <a:p>
            <a:pPr algn="l"/>
            <a:r>
              <a:rPr sz="24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星耀全彩双目枪球AOV球机</a:t>
            </a:r>
            <a:endParaRPr sz="1400" b="1" i="0" u="none" strike="noStrike" spc="0">
              <a:solidFill>
                <a:srgbClr val="ED7D3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Text Box 5"/>
          <p:cNvSpPr txBox="1">
            <a:spLocks noGrp="1"/>
          </p:cNvSpPr>
          <p:nvPr/>
        </p:nvSpPr>
        <p:spPr>
          <a:xfrm>
            <a:off x="762000" y="3556000"/>
            <a:ext cx="6096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>
              <a:buNone/>
              <a:defRPr sz="1600">
                <a:solidFill>
                  <a:srgbClr val="646E78"/>
                </a:solidFill>
              </a:defRPr>
            </a:lvl1pPr>
          </a:lstStyle>
          <a:p>
            <a:pPr algn="l"/>
            <a:r>
              <a:rPr sz="2000"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枪球联动 · 全景细节同时掌控</a:t>
            </a:r>
            <a:endParaRPr sz="2000"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 Shape 6"/>
          <p:cNvSpPr>
            <a:spLocks noGrp="1"/>
          </p:cNvSpPr>
          <p:nvPr/>
        </p:nvSpPr>
        <p:spPr>
          <a:xfrm>
            <a:off x="762000" y="4318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  <a:endParaRPr sz="1600"/>
          </a:p>
        </p:txBody>
      </p:sp>
      <p:sp>
        <p:nvSpPr>
          <p:cNvPr id="8" name="Text Box 7"/>
          <p:cNvSpPr txBox="1">
            <a:spLocks noGrp="1"/>
          </p:cNvSpPr>
          <p:nvPr/>
        </p:nvSpPr>
        <p:spPr>
          <a:xfrm>
            <a:off x="762000" y="4318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100米超视距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 Shape 8"/>
          <p:cNvSpPr>
            <a:spLocks noGrp="1"/>
          </p:cNvSpPr>
          <p:nvPr/>
        </p:nvSpPr>
        <p:spPr>
          <a:xfrm>
            <a:off x="2286000" y="4318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  <a:endParaRPr sz="1600"/>
          </a:p>
        </p:txBody>
      </p:sp>
      <p:sp>
        <p:nvSpPr>
          <p:cNvPr id="10" name="Text Box 9"/>
          <p:cNvSpPr txBox="1">
            <a:spLocks noGrp="1"/>
          </p:cNvSpPr>
          <p:nvPr/>
        </p:nvSpPr>
        <p:spPr>
          <a:xfrm>
            <a:off x="2286000" y="4318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人形检测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 Shape 10"/>
          <p:cNvSpPr>
            <a:spLocks noGrp="1"/>
          </p:cNvSpPr>
          <p:nvPr/>
        </p:nvSpPr>
        <p:spPr>
          <a:xfrm>
            <a:off x="3810000" y="4318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  <a:endParaRPr sz="1600"/>
          </a:p>
        </p:txBody>
      </p:sp>
      <p:sp>
        <p:nvSpPr>
          <p:cNvPr id="12" name="Text Box 11"/>
          <p:cNvSpPr txBox="1">
            <a:spLocks noGrp="1"/>
          </p:cNvSpPr>
          <p:nvPr/>
        </p:nvSpPr>
        <p:spPr>
          <a:xfrm>
            <a:off x="3810000" y="4318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火焰检测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 Shape 12"/>
          <p:cNvSpPr>
            <a:spLocks noGrp="1"/>
          </p:cNvSpPr>
          <p:nvPr/>
        </p:nvSpPr>
        <p:spPr>
          <a:xfrm>
            <a:off x="5334000" y="4318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  <a:endParaRPr sz="1600"/>
          </a:p>
        </p:txBody>
      </p:sp>
      <p:sp>
        <p:nvSpPr>
          <p:cNvPr id="14" name="Text Box 13"/>
          <p:cNvSpPr txBox="1">
            <a:spLocks noGrp="1"/>
          </p:cNvSpPr>
          <p:nvPr/>
        </p:nvSpPr>
        <p:spPr>
          <a:xfrm>
            <a:off x="5334000" y="4318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非机动车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 Shape 14"/>
          <p:cNvSpPr>
            <a:spLocks noGrp="1"/>
          </p:cNvSpPr>
          <p:nvPr/>
        </p:nvSpPr>
        <p:spPr>
          <a:xfrm>
            <a:off x="762000" y="4826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</a:p>
        </p:txBody>
      </p:sp>
      <p:sp>
        <p:nvSpPr>
          <p:cNvPr id="16" name="Text Box 15"/>
          <p:cNvSpPr txBox="1">
            <a:spLocks noGrp="1"/>
          </p:cNvSpPr>
          <p:nvPr/>
        </p:nvSpPr>
        <p:spPr>
          <a:xfrm>
            <a:off x="762000" y="4826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车行检测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 Shape 16"/>
          <p:cNvSpPr>
            <a:spLocks noGrp="1"/>
          </p:cNvSpPr>
          <p:nvPr/>
        </p:nvSpPr>
        <p:spPr>
          <a:xfrm>
            <a:off x="2286000" y="4826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</a:p>
        </p:txBody>
      </p:sp>
      <p:sp>
        <p:nvSpPr>
          <p:cNvPr id="18" name="Text Box 17"/>
          <p:cNvSpPr txBox="1">
            <a:spLocks noGrp="1"/>
          </p:cNvSpPr>
          <p:nvPr/>
        </p:nvSpPr>
        <p:spPr>
          <a:xfrm>
            <a:off x="2286000" y="4826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太阳能供电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 Shape 18"/>
          <p:cNvSpPr>
            <a:spLocks noGrp="1"/>
          </p:cNvSpPr>
          <p:nvPr/>
        </p:nvSpPr>
        <p:spPr>
          <a:xfrm>
            <a:off x="3810000" y="4826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</a:p>
        </p:txBody>
      </p:sp>
      <p:sp>
        <p:nvSpPr>
          <p:cNvPr id="20" name="Text Box 19"/>
          <p:cNvSpPr txBox="1">
            <a:spLocks noGrp="1"/>
          </p:cNvSpPr>
          <p:nvPr/>
        </p:nvSpPr>
        <p:spPr>
          <a:xfrm>
            <a:off x="3810000" y="4826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6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黑光全彩夜视</a:t>
            </a:r>
            <a:endParaRPr sz="16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 Shape 20"/>
          <p:cNvSpPr>
            <a:spLocks noGrp="1"/>
          </p:cNvSpPr>
          <p:nvPr/>
        </p:nvSpPr>
        <p:spPr>
          <a:xfrm>
            <a:off x="5334000" y="4826000"/>
            <a:ext cx="1397000" cy="381000"/>
          </a:xfrm>
          <a:prstGeom prst="roundRect">
            <a:avLst>
              <a:gd name="adj" fmla="val 50000"/>
            </a:avLst>
          </a:prstGeom>
          <a:solidFill>
            <a:srgbClr val="FF6A00"/>
          </a:solidFill>
          <a:ln w="254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>
              <a:buNone/>
            </a:lvl1pPr>
          </a:lstStyle>
          <a:p>
            <a:pPr algn="ctr"/>
          </a:p>
        </p:txBody>
      </p:sp>
      <p:sp>
        <p:nvSpPr>
          <p:cNvPr id="22" name="Text Box 21"/>
          <p:cNvSpPr txBox="1">
            <a:spLocks noGrp="1"/>
          </p:cNvSpPr>
          <p:nvPr/>
        </p:nvSpPr>
        <p:spPr>
          <a:xfrm>
            <a:off x="5334000" y="48260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 algn="ctr">
              <a:buNone/>
              <a:defRPr sz="1200" b="1">
                <a:solidFill>
                  <a:srgbClr val="FFFFFF"/>
                </a:solidFill>
              </a:defRPr>
            </a:lvl1pPr>
          </a:lstStyle>
          <a:p>
            <a:pPr algn="ctr"/>
            <a:r>
              <a:rPr sz="1800" b="1" i="0" u="none" strike="noStrike" spc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-40°C可用</a:t>
            </a:r>
            <a:endParaRPr sz="1800" b="1" i="0" u="none" strike="noStrike" spc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3" name="Picture 22"/>
          <p:cNvPicPr/>
          <p:nvPr/>
        </p:nvPicPr>
        <p:blipFill>
          <a:blip r:embed="rId1"/>
          <a:srcRect/>
          <a:stretch>
            <a:fillRect/>
          </a:stretch>
        </p:blipFill>
        <p:spPr>
          <a:xfrm>
            <a:off x="7112000" y="1270000"/>
            <a:ext cx="4318000" cy="4318000"/>
          </a:xfrm>
          <a:prstGeom prst="rect">
            <a:avLst/>
          </a:prstGeom>
          <a:noFill/>
          <a:ln w="25400" cap="flat" cmpd="sng">
            <a:noFill/>
            <a:round/>
          </a:ln>
        </p:spPr>
      </p:pic>
      <p:sp>
        <p:nvSpPr>
          <p:cNvPr id="24" name="Text Box 23"/>
          <p:cNvSpPr txBox="1">
            <a:spLocks noGrp="1"/>
          </p:cNvSpPr>
          <p:nvPr/>
        </p:nvSpPr>
        <p:spPr>
          <a:xfrm>
            <a:off x="762000" y="6223000"/>
            <a:ext cx="6350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 anchorCtr="0">
            <a:noAutofit/>
          </a:bodyPr>
          <a:lstStyle>
            <a:lvl1pPr>
              <a:buNone/>
              <a:defRPr sz="1100">
                <a:solidFill>
                  <a:srgbClr val="8291A0"/>
                </a:solidFill>
              </a:defRPr>
            </a:lvl1pPr>
          </a:lstStyle>
          <a:p>
            <a:pPr algn="l"/>
            <a:r>
              <a:rPr sz="1600" b="0" i="0" u="none" strike="noStrike" spc="0">
                <a:solidFill>
                  <a:srgbClr val="8291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深圳市天宏旭鹰电子有限公司 · 配套云际APP智能管控</a:t>
            </a:r>
            <a:endParaRPr sz="1600" b="0" i="0" u="none" strike="noStrike" spc="0">
              <a:solidFill>
                <a:srgbClr val="8291A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 Shape 1"/>
          <p:cNvSpPr>
            <a:spLocks noGrp="1"/>
          </p:cNvSpPr>
          <p:nvPr/>
        </p:nvSpPr>
        <p:spPr>
          <a:xfrm>
            <a:off x="762000" y="571500"/>
            <a:ext cx="5080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11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COMPARISON · 友商对比</a:t>
            </a:r>
            <a:endParaRPr lang="en-US" sz="11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 Shape 2"/>
          <p:cNvSpPr>
            <a:spLocks noGrp="1"/>
          </p:cNvSpPr>
          <p:nvPr/>
        </p:nvSpPr>
        <p:spPr>
          <a:xfrm>
            <a:off x="762000" y="914400"/>
            <a:ext cx="10668000" cy="558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8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同一片场子，一台MR-02顶友商三四台</a:t>
            </a:r>
            <a:endParaRPr lang="en-US" sz="28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graphicFrame>
        <p:nvGraphicFramePr>
          <p:cNvPr id="4" name="Table"/>
          <p:cNvGraphicFramePr/>
          <p:nvPr/>
        </p:nvGraphicFramePr>
        <p:xfrm>
          <a:off x="1016000" y="1905000"/>
          <a:ext cx="10160000" cy="3847465"/>
        </p:xfrm>
        <a:graphic>
          <a:graphicData uri="http://schemas.openxmlformats.org/drawingml/2006/table">
            <a:tbl>
              <a:tblPr/>
              <a:tblGrid>
                <a:gridCol w="2286000"/>
                <a:gridCol w="3937000"/>
                <a:gridCol w="3937000"/>
              </a:tblGrid>
              <a:tr h="6794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对比项</a:t>
                      </a:r>
                      <a:endParaRPr lang="en-US" sz="2000" b="1" i="0" u="none" strike="noStrike" spc="0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C8D2DC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友商同价位机器</a:t>
                      </a:r>
                      <a:endParaRPr lang="en-US" sz="2000" b="1" i="0" u="none" strike="noStrike" spc="0">
                        <a:solidFill>
                          <a:srgbClr val="C8D2DC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solidFill>
                      <a:srgbClr val="0A25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800" b="1" i="0" u="none" strike="noStrike" spc="0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旭鹰 MR-02</a:t>
                      </a:r>
                      <a:endParaRPr lang="en-US" sz="2800" b="1" i="0" u="none" strike="noStrike" spc="0">
                        <a:solidFill>
                          <a:srgbClr val="FFFFFF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solidFill>
                      <a:srgbClr val="ED7D31"/>
                    </a:solidFill>
                  </a:tcPr>
                </a:tc>
              </a:tr>
              <a:tr h="7448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0A254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识别目标</a:t>
                      </a:r>
                      <a:endParaRPr lang="en-US" sz="2000" b="1" i="0" u="none" strike="noStrike" spc="0">
                        <a:solidFill>
                          <a:srgbClr val="0A254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0" i="0" u="none" strike="noStrike" spc="0">
                          <a:solidFill>
                            <a:srgbClr val="00000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只认人、认车（2种）</a:t>
                      </a:r>
                      <a:endParaRPr lang="en-US" sz="2000" b="0" i="0" u="none" strike="noStrike" spc="0">
                        <a:solidFill>
                          <a:srgbClr val="00000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0078B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人、车、火焰、非机动车（4种）</a:t>
                      </a:r>
                      <a:endParaRPr lang="en-US" sz="2000" b="1" i="0" u="none" strike="noStrike" spc="0">
                        <a:solidFill>
                          <a:srgbClr val="0078B4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</a:tr>
              <a:tr h="74358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0A254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监测距离</a:t>
                      </a:r>
                      <a:endParaRPr lang="en-US" sz="2000" b="1" i="0" u="none" strike="noStrike" spc="0">
                        <a:solidFill>
                          <a:srgbClr val="0A254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0" i="0" u="none" strike="noStrike" spc="0">
                          <a:solidFill>
                            <a:srgbClr val="00000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20-30米，超出就瞎了</a:t>
                      </a:r>
                      <a:endParaRPr lang="en-US" sz="2000" b="0" i="0" u="none" strike="noStrike" spc="0">
                        <a:solidFill>
                          <a:srgbClr val="00000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400" b="1" i="0" u="none" strike="noStrike" spc="0">
                          <a:solidFill>
                            <a:srgbClr val="0078B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100米硬件级AI识别</a:t>
                      </a:r>
                      <a:endParaRPr lang="en-US" sz="2400" b="1" i="0" u="none" strike="noStrike" spc="0">
                        <a:solidFill>
                          <a:srgbClr val="0078B4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</a:tr>
              <a:tr h="74485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0A254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火焰识别</a:t>
                      </a:r>
                      <a:endParaRPr lang="en-US" sz="2000" b="1" i="0" u="none" strike="noStrike" spc="0">
                        <a:solidFill>
                          <a:srgbClr val="0A254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0" i="0" u="none" strike="noStrike" spc="0">
                          <a:solidFill>
                            <a:srgbClr val="00000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无</a:t>
                      </a:r>
                      <a:endParaRPr lang="en-US" sz="2000" b="0" i="0" u="none" strike="noStrike" spc="0">
                        <a:solidFill>
                          <a:srgbClr val="00000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400" b="1" i="0" u="none" strike="noStrike" spc="0">
                          <a:solidFill>
                            <a:srgbClr val="0078B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有（防火硬需求）</a:t>
                      </a:r>
                      <a:endParaRPr lang="en-US" sz="2400" b="1" i="0" u="none" strike="noStrike" spc="0">
                        <a:solidFill>
                          <a:srgbClr val="0078B4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</a:tr>
              <a:tr h="93472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0000"/>
                        </a:lnSpc>
                      </a:pPr>
                      <a:r>
                        <a:rPr lang="en-US" sz="2000" b="1" i="0" u="none" strike="noStrike" spc="0">
                          <a:solidFill>
                            <a:srgbClr val="0A254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覆盖范围</a:t>
                      </a:r>
                      <a:endParaRPr lang="en-US" sz="2000" b="1" i="0" u="none" strike="noStrike" spc="0">
                        <a:solidFill>
                          <a:srgbClr val="0A254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000" b="0" i="0" u="none" strike="noStrike" spc="0">
                          <a:solidFill>
                            <a:srgbClr val="000000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1台覆盖小范围</a:t>
                      </a:r>
                      <a:endParaRPr lang="en-US" sz="2000" b="0" i="0" u="none" strike="noStrike" spc="0">
                        <a:solidFill>
                          <a:srgbClr val="000000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400" b="1" i="0" u="none" strike="noStrike" spc="0">
                          <a:solidFill>
                            <a:srgbClr val="0078B4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1台顶友商3-4台</a:t>
                      </a:r>
                      <a:endParaRPr lang="en-US" sz="2400" b="1" i="0" u="none" strike="noStrike" spc="0">
                        <a:solidFill>
                          <a:srgbClr val="0078B4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spc="0">
                          <a:solidFill>
                            <a:srgbClr val="0000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 </a:t>
                      </a:r>
                      <a:endParaRPr lang="en-US" sz="2400" b="0" i="0" u="none" strike="noStrike" spc="0">
                        <a:solidFill>
                          <a:srgbClr val="000000"/>
                        </a:solidFill>
                        <a:latin typeface="Arial" panose="020B0604020202020204"/>
                        <a:ea typeface="Arial" panose="020B0604020202020204"/>
                        <a:cs typeface="Arial" panose="020B0604020202020204"/>
                        <a:sym typeface="Arial" panose="020B0604020202020204"/>
                      </a:endParaRPr>
                    </a:p>
                  </a:txBody>
                  <a:tcPr marL="101600" marR="101600" marT="101600" marB="101600" anchor="t">
                    <a:noFill/>
                  </a:tcPr>
                </a:tc>
              </a:tr>
            </a:tbl>
          </a:graphicData>
        </a:graphic>
      </p:graphicFrame>
      <p:sp>
        <p:nvSpPr>
          <p:cNvPr id="5" name="Auto Shape 4"/>
          <p:cNvSpPr>
            <a:spLocks noGrp="1"/>
          </p:cNvSpPr>
          <p:nvPr/>
        </p:nvSpPr>
        <p:spPr>
          <a:xfrm>
            <a:off x="1016000" y="5778500"/>
            <a:ext cx="10160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1400" b="0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硬件级AI直接识别，不靠后台、不延迟。多一个火焰识别，就是多一道防火保险。</a:t>
            </a:r>
            <a:endParaRPr lang="en-US" sz="1400" b="0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/>
        </p:nvSpPr>
        <p:spPr>
          <a:xfrm>
            <a:off x="762000" y="571500"/>
            <a:ext cx="6350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b="1" i="0" u="none" strike="noStrike" spc="30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SELLING POINT 01 · 看得远 · 认得准</a:t>
            </a:r>
            <a:endParaRPr b="1" i="0" u="none" strike="noStrike" spc="30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Text Box 2"/>
          <p:cNvSpPr txBox="1">
            <a:spLocks noGrp="1"/>
          </p:cNvSpPr>
          <p:nvPr/>
        </p:nvSpPr>
        <p:spPr>
          <a:xfrm>
            <a:off x="698500" y="1651000"/>
            <a:ext cx="5588000" cy="203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14000" b="1" i="0" u="none" strike="noStrike" spc="-30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</a:t>
            </a:r>
            <a:r>
              <a:rPr sz="4800" b="1" i="0" u="none" strike="noStrike" spc="-30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</a:t>
            </a:r>
            <a:endParaRPr sz="4800" b="1" i="0" u="none" strike="noStrike" spc="-30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Text Box 3"/>
          <p:cNvSpPr txBox="1">
            <a:spLocks noGrp="1"/>
          </p:cNvSpPr>
          <p:nvPr/>
        </p:nvSpPr>
        <p:spPr>
          <a:xfrm>
            <a:off x="762000" y="3937000"/>
            <a:ext cx="5334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32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硬件级AI监测距离</a:t>
            </a:r>
            <a:endParaRPr sz="3200" b="1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Text Box 4"/>
          <p:cNvSpPr txBox="1">
            <a:spLocks noGrp="1"/>
          </p:cNvSpPr>
          <p:nvPr/>
        </p:nvSpPr>
        <p:spPr>
          <a:xfrm>
            <a:off x="762000" y="4508500"/>
            <a:ext cx="5334000" cy="1270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42000"/>
              </a:lnSpc>
            </a:pPr>
            <a:r>
              <a:rPr sz="24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100米内人走、车过、电动车窜、冒火苗，硬件直接识别，不靠后台、不延迟、不漏报。</a:t>
            </a:r>
            <a:endParaRPr sz="24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"/>
          <p:cNvCxnSpPr/>
          <p:nvPr/>
        </p:nvCxnSpPr>
        <p:spPr>
          <a:xfrm rot="5388911">
            <a:off x="4636135" y="3612527"/>
            <a:ext cx="3937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C8D7E6"/>
            </a:solidFill>
            <a:round/>
          </a:ln>
        </p:spPr>
      </p:cxnSp>
      <p:sp>
        <p:nvSpPr>
          <p:cNvPr id="7" name="Text Box 6"/>
          <p:cNvSpPr txBox="1">
            <a:spLocks noGrp="1"/>
          </p:cNvSpPr>
          <p:nvPr/>
        </p:nvSpPr>
        <p:spPr>
          <a:xfrm>
            <a:off x="7048500" y="1587500"/>
            <a:ext cx="4445000" cy="3556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ctr">
              <a:lnSpc>
                <a:spcPct val="100000"/>
              </a:lnSpc>
            </a:pPr>
            <a:r>
              <a:rPr sz="4000" b="1" i="0" u="none" strike="noStrike" spc="0">
                <a:solidFill>
                  <a:srgbClr val="3C46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四种目标同时识别</a:t>
            </a:r>
            <a:endParaRPr sz="4000" b="1" i="0" u="none" strike="noStrike" spc="0">
              <a:solidFill>
                <a:srgbClr val="3C46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 Shape 7"/>
          <p:cNvSpPr>
            <a:spLocks noGrp="1"/>
          </p:cNvSpPr>
          <p:nvPr/>
        </p:nvSpPr>
        <p:spPr>
          <a:xfrm>
            <a:off x="7048500" y="2159000"/>
            <a:ext cx="762000" cy="762000"/>
          </a:xfrm>
          <a:prstGeom prst="ellipse">
            <a:avLst/>
          </a:prstGeom>
          <a:solidFill>
            <a:srgbClr val="00A0E9">
              <a:alpha val="15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5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5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Text Box 8"/>
          <p:cNvSpPr txBox="1">
            <a:spLocks noGrp="1"/>
          </p:cNvSpPr>
          <p:nvPr/>
        </p:nvSpPr>
        <p:spPr>
          <a:xfrm>
            <a:off x="7048500" y="2159000"/>
            <a:ext cx="76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32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</a:t>
            </a:r>
            <a:endParaRPr sz="32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Text Box 9"/>
          <p:cNvSpPr txBox="1">
            <a:spLocks noGrp="1"/>
          </p:cNvSpPr>
          <p:nvPr/>
        </p:nvSpPr>
        <p:spPr>
          <a:xfrm>
            <a:off x="8001000" y="2349500"/>
            <a:ext cx="1397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4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人形侦测</a:t>
            </a:r>
            <a:endParaRPr sz="2400" b="0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 Shape 10"/>
          <p:cNvSpPr>
            <a:spLocks noGrp="1"/>
          </p:cNvSpPr>
          <p:nvPr/>
        </p:nvSpPr>
        <p:spPr>
          <a:xfrm>
            <a:off x="9779000" y="2159000"/>
            <a:ext cx="762000" cy="762000"/>
          </a:xfrm>
          <a:prstGeom prst="ellipse">
            <a:avLst/>
          </a:prstGeom>
          <a:solidFill>
            <a:srgbClr val="00A0E9">
              <a:alpha val="15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5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5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Text Box 11"/>
          <p:cNvSpPr txBox="1">
            <a:spLocks noGrp="1"/>
          </p:cNvSpPr>
          <p:nvPr/>
        </p:nvSpPr>
        <p:spPr>
          <a:xfrm>
            <a:off x="9779000" y="2159000"/>
            <a:ext cx="76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32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车</a:t>
            </a:r>
            <a:endParaRPr sz="32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Text Box 12"/>
          <p:cNvSpPr txBox="1">
            <a:spLocks noGrp="1"/>
          </p:cNvSpPr>
          <p:nvPr/>
        </p:nvSpPr>
        <p:spPr>
          <a:xfrm>
            <a:off x="10731500" y="2349500"/>
            <a:ext cx="1270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4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车辆侦测</a:t>
            </a:r>
            <a:endParaRPr sz="2400" b="0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 Shape 13"/>
          <p:cNvSpPr>
            <a:spLocks noGrp="1"/>
          </p:cNvSpPr>
          <p:nvPr/>
        </p:nvSpPr>
        <p:spPr>
          <a:xfrm>
            <a:off x="7048500" y="3492500"/>
            <a:ext cx="762000" cy="762000"/>
          </a:xfrm>
          <a:prstGeom prst="ellipse">
            <a:avLst/>
          </a:prstGeom>
          <a:solidFill>
            <a:srgbClr val="E84628">
              <a:alpha val="15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5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5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Text Box 14"/>
          <p:cNvSpPr txBox="1">
            <a:spLocks noGrp="1"/>
          </p:cNvSpPr>
          <p:nvPr/>
        </p:nvSpPr>
        <p:spPr>
          <a:xfrm>
            <a:off x="7048500" y="3492500"/>
            <a:ext cx="76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3200" b="1" i="0" u="none" strike="noStrike" spc="0">
                <a:solidFill>
                  <a:srgbClr val="DC3C1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火</a:t>
            </a:r>
            <a:endParaRPr sz="3200" b="1" i="0" u="none" strike="noStrike" spc="0">
              <a:solidFill>
                <a:srgbClr val="DC3C1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Text Box 15"/>
          <p:cNvSpPr txBox="1">
            <a:spLocks noGrp="1"/>
          </p:cNvSpPr>
          <p:nvPr/>
        </p:nvSpPr>
        <p:spPr>
          <a:xfrm>
            <a:off x="8001000" y="3556000"/>
            <a:ext cx="1524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8000"/>
              </a:lnSpc>
            </a:pPr>
            <a:r>
              <a:rPr sz="24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火焰识别</a:t>
            </a:r>
            <a:br>
              <a:rPr sz="24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sz="2000" b="0" i="0" u="none" strike="noStrike" spc="0">
                <a:solidFill>
                  <a:srgbClr val="DC3C1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防火硬需求</a:t>
            </a:r>
            <a:endParaRPr sz="2000" b="0" i="0" u="none" strike="noStrike" spc="0">
              <a:solidFill>
                <a:srgbClr val="DC3C1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 Shape 16"/>
          <p:cNvSpPr>
            <a:spLocks noGrp="1"/>
          </p:cNvSpPr>
          <p:nvPr/>
        </p:nvSpPr>
        <p:spPr>
          <a:xfrm>
            <a:off x="9779000" y="3492500"/>
            <a:ext cx="762000" cy="762000"/>
          </a:xfrm>
          <a:prstGeom prst="ellipse">
            <a:avLst/>
          </a:prstGeom>
          <a:solidFill>
            <a:srgbClr val="00A0E9">
              <a:alpha val="15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5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5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Text Box 17"/>
          <p:cNvSpPr txBox="1">
            <a:spLocks noGrp="1"/>
          </p:cNvSpPr>
          <p:nvPr/>
        </p:nvSpPr>
        <p:spPr>
          <a:xfrm>
            <a:off x="9779000" y="3492500"/>
            <a:ext cx="76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24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非机</a:t>
            </a:r>
            <a:endParaRPr sz="24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Text Box 18"/>
          <p:cNvSpPr txBox="1">
            <a:spLocks noGrp="1"/>
          </p:cNvSpPr>
          <p:nvPr/>
        </p:nvSpPr>
        <p:spPr>
          <a:xfrm>
            <a:off x="10731500" y="3556000"/>
            <a:ext cx="1270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8000"/>
              </a:lnSpc>
            </a:pPr>
            <a:r>
              <a:rPr sz="24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非机动车</a:t>
            </a:r>
            <a:endParaRPr sz="2400" b="0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Text Box 19"/>
          <p:cNvSpPr txBox="1">
            <a:spLocks noGrp="1"/>
          </p:cNvSpPr>
          <p:nvPr/>
        </p:nvSpPr>
        <p:spPr>
          <a:xfrm>
            <a:off x="7048500" y="4889500"/>
            <a:ext cx="4445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25000"/>
              </a:lnSpc>
            </a:pPr>
            <a:r>
              <a:rPr sz="24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同一片场子，装一台MR-02 = 友商3-4台覆盖，还多一道火焰保险。</a:t>
            </a:r>
            <a:endParaRPr sz="24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/>
        </p:nvSpPr>
        <p:spPr>
          <a:xfrm>
            <a:off x="762000" y="571500"/>
            <a:ext cx="6350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b="1" i="0" u="none" strike="noStrike" spc="30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SELLING POINT 02 · 录得久 · 不操心</a:t>
            </a:r>
            <a:endParaRPr b="1" i="0" u="none" strike="noStrike" spc="30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Text Box 2"/>
          <p:cNvSpPr txBox="1">
            <a:spLocks noGrp="1"/>
          </p:cNvSpPr>
          <p:nvPr/>
        </p:nvSpPr>
        <p:spPr>
          <a:xfrm>
            <a:off x="635000" y="1270000"/>
            <a:ext cx="6350000" cy="2286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16000" b="1" i="0" u="none" strike="noStrike" spc="-40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64</a:t>
            </a:r>
            <a:r>
              <a:rPr sz="5600" b="1" i="0" u="none" strike="noStrike" spc="-40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</a:t>
            </a:r>
            <a:endParaRPr sz="5600" b="1" i="0" u="none" strike="noStrike" spc="-40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Text Box 3"/>
          <p:cNvSpPr txBox="1">
            <a:spLocks noGrp="1"/>
          </p:cNvSpPr>
          <p:nvPr/>
        </p:nvSpPr>
        <p:spPr>
          <a:xfrm>
            <a:off x="762000" y="3683000"/>
            <a:ext cx="6096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36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稳稳录一整月</a:t>
            </a:r>
            <a:endParaRPr sz="36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Text Box 4"/>
          <p:cNvSpPr txBox="1">
            <a:spLocks noGrp="1"/>
          </p:cNvSpPr>
          <p:nvPr/>
        </p:nvSpPr>
        <p:spPr>
          <a:xfrm>
            <a:off x="762000" y="4445000"/>
            <a:ext cx="5842000" cy="1016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42000"/>
              </a:lnSpc>
            </a:pPr>
            <a:r>
              <a:rPr sz="24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高效压缩方式，不是那种录几天就塞满卡的。卡一插就完事，不用接硬盘录像机，不用额外上存储。</a:t>
            </a:r>
            <a:endParaRPr sz="24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6" name="Connector"/>
          <p:cNvCxnSpPr/>
          <p:nvPr/>
        </p:nvCxnSpPr>
        <p:spPr>
          <a:xfrm rot="5389583">
            <a:off x="5017135" y="3485527"/>
            <a:ext cx="4191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C8D7E6"/>
            </a:solidFill>
            <a:round/>
          </a:ln>
        </p:spPr>
      </p:cxnSp>
      <p:sp>
        <p:nvSpPr>
          <p:cNvPr id="7" name="Text Box 6"/>
          <p:cNvSpPr txBox="1">
            <a:spLocks noGrp="1"/>
          </p:cNvSpPr>
          <p:nvPr/>
        </p:nvSpPr>
        <p:spPr>
          <a:xfrm>
            <a:off x="7620000" y="1460500"/>
            <a:ext cx="4064000" cy="3556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ctr">
              <a:lnSpc>
                <a:spcPct val="100000"/>
              </a:lnSpc>
            </a:pPr>
            <a:r>
              <a:rPr sz="3600" b="1" i="0" u="none" strike="noStrike" spc="0">
                <a:solidFill>
                  <a:srgbClr val="3C46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三个"省"</a:t>
            </a:r>
            <a:endParaRPr sz="3600" b="1" i="0" u="none" strike="noStrike" spc="0">
              <a:solidFill>
                <a:srgbClr val="3C46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Text Box 7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7540625" y="2911475"/>
            <a:ext cx="762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省</a:t>
            </a:r>
            <a:endParaRPr sz="28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Text Box 8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8302625" y="2911475"/>
            <a:ext cx="3302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0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 — 不用买硬盘录像机</a:t>
            </a:r>
            <a:endParaRPr sz="2000" b="0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Text Box 9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7540625" y="3609975"/>
            <a:ext cx="762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省</a:t>
            </a:r>
            <a:endParaRPr sz="28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Text Box 10"/>
          <p:cNvSpPr txBox="1">
            <a:spLocks noGrp="1"/>
          </p:cNvSpPr>
          <p:nvPr>
            <p:custDataLst>
              <p:tags r:id="rId4"/>
            </p:custDataLst>
          </p:nvPr>
        </p:nvSpPr>
        <p:spPr>
          <a:xfrm>
            <a:off x="8302625" y="3609975"/>
            <a:ext cx="3302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0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人工 — 不用天天去换卡</a:t>
            </a:r>
            <a:endParaRPr sz="2000" b="0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Text Box 11"/>
          <p:cNvSpPr txBox="1">
            <a:spLocks noGrp="1"/>
          </p:cNvSpPr>
          <p:nvPr>
            <p:custDataLst>
              <p:tags r:id="rId5"/>
            </p:custDataLst>
          </p:nvPr>
        </p:nvSpPr>
        <p:spPr>
          <a:xfrm>
            <a:off x="7540625" y="4308475"/>
            <a:ext cx="762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省</a:t>
            </a:r>
            <a:endParaRPr sz="28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Text Box 12"/>
          <p:cNvSpPr txBox="1">
            <a:spLocks noGrp="1"/>
          </p:cNvSpPr>
          <p:nvPr>
            <p:custDataLst>
              <p:tags r:id="rId6"/>
            </p:custDataLst>
          </p:nvPr>
        </p:nvSpPr>
        <p:spPr>
          <a:xfrm>
            <a:off x="8302625" y="4308475"/>
            <a:ext cx="3302000" cy="4572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000" b="0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心 — 插卡就完事，不操心</a:t>
            </a:r>
            <a:endParaRPr sz="2000" b="0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 Shape 1"/>
          <p:cNvSpPr>
            <a:spLocks noGrp="1"/>
          </p:cNvSpPr>
          <p:nvPr/>
        </p:nvSpPr>
        <p:spPr>
          <a:xfrm>
            <a:off x="762000" y="571500"/>
            <a:ext cx="6350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SELLING POINT 04-05 · 抗恶劣天气 · 贴心提醒</a:t>
            </a:r>
            <a:endParaRPr lang="en-US" sz="20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 Shape 2"/>
          <p:cNvSpPr>
            <a:spLocks noGrp="1"/>
          </p:cNvSpPr>
          <p:nvPr/>
        </p:nvSpPr>
        <p:spPr>
          <a:xfrm>
            <a:off x="762000" y="914400"/>
            <a:ext cx="10668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6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冬天不起雾，太阳能没插好机器张嘴告诉您</a:t>
            </a:r>
            <a:endParaRPr lang="en-US" sz="26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 Shape 3"/>
          <p:cNvSpPr>
            <a:spLocks noGrp="1"/>
          </p:cNvSpPr>
          <p:nvPr/>
        </p:nvSpPr>
        <p:spPr>
          <a:xfrm>
            <a:off x="762000" y="1968500"/>
            <a:ext cx="76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4800" b="1" i="0" u="none" strike="noStrike" spc="0">
                <a:solidFill>
                  <a:srgbClr val="00A0E9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4800" b="1" i="0" u="none" strike="noStrike" spc="0">
              <a:solidFill>
                <a:srgbClr val="00A0E9">
                  <a:alpha val="3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 Shape 4"/>
          <p:cNvSpPr>
            <a:spLocks noGrp="1"/>
          </p:cNvSpPr>
          <p:nvPr/>
        </p:nvSpPr>
        <p:spPr>
          <a:xfrm>
            <a:off x="1651000" y="2095500"/>
            <a:ext cx="4191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除雾模式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 Shape 5"/>
          <p:cNvSpPr>
            <a:spLocks noGrp="1"/>
          </p:cNvSpPr>
          <p:nvPr/>
        </p:nvSpPr>
        <p:spPr>
          <a:xfrm>
            <a:off x="1651000" y="2603500"/>
            <a:ext cx="4191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冬天雨天不抓瞎</a:t>
            </a:r>
            <a:endParaRPr lang="en-US" sz="20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 Shape 6"/>
          <p:cNvSpPr>
            <a:spLocks noGrp="1"/>
          </p:cNvSpPr>
          <p:nvPr/>
        </p:nvSpPr>
        <p:spPr>
          <a:xfrm>
            <a:off x="762000" y="3175000"/>
            <a:ext cx="5080000" cy="152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50000"/>
              </a:lnSpc>
            </a:pPr>
            <a:r>
              <a:rPr lang="en-US" sz="20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带除雾功能，镜头不起雾、不挂水。零下、潮湿、雨天都能一直看清，不像普通摄像头冬天一蒙雾就废了。</a:t>
            </a:r>
            <a:endParaRPr lang="en-US" sz="20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8" name="Connector"/>
          <p:cNvCxnSpPr/>
          <p:nvPr/>
        </p:nvCxnSpPr>
        <p:spPr>
          <a:xfrm rot="-8594">
            <a:off x="762008" y="4946650"/>
            <a:ext cx="5080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C8DCEB"/>
            </a:solidFill>
            <a:round/>
          </a:ln>
        </p:spPr>
      </p:cxnSp>
      <p:sp>
        <p:nvSpPr>
          <p:cNvPr id="9" name="Auto Shape 8"/>
          <p:cNvSpPr>
            <a:spLocks noGrp="1"/>
          </p:cNvSpPr>
          <p:nvPr/>
        </p:nvSpPr>
        <p:spPr>
          <a:xfrm>
            <a:off x="762000" y="5207000"/>
            <a:ext cx="5080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33000"/>
              </a:lnSpc>
            </a:pPr>
            <a: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零下可用 · 潮湿可用 · 雨天可用</a:t>
            </a:r>
            <a:b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2000" b="0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四季户外稳定，不因为天气掉链子</a:t>
            </a:r>
            <a:endParaRPr lang="en-US" sz="2000" b="0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0" name="Connector"/>
          <p:cNvCxnSpPr/>
          <p:nvPr/>
        </p:nvCxnSpPr>
        <p:spPr>
          <a:xfrm rot="5389257">
            <a:off x="4191000" y="3930660"/>
            <a:ext cx="4064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DCE6F0"/>
            </a:solidFill>
            <a:round/>
          </a:ln>
        </p:spPr>
      </p:cxnSp>
      <p:sp>
        <p:nvSpPr>
          <p:cNvPr id="11" name="Auto Shape 10"/>
          <p:cNvSpPr>
            <a:spLocks noGrp="1"/>
          </p:cNvSpPr>
          <p:nvPr/>
        </p:nvSpPr>
        <p:spPr>
          <a:xfrm>
            <a:off x="6604000" y="1968500"/>
            <a:ext cx="76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4800" b="1" i="0" u="none" strike="noStrike" spc="0">
                <a:solidFill>
                  <a:srgbClr val="00A0E9">
                    <a:alpha val="3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4800" b="1" i="0" u="none" strike="noStrike" spc="0">
              <a:solidFill>
                <a:srgbClr val="00A0E9">
                  <a:alpha val="3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 Shape 11"/>
          <p:cNvSpPr>
            <a:spLocks noGrp="1"/>
          </p:cNvSpPr>
          <p:nvPr/>
        </p:nvSpPr>
        <p:spPr>
          <a:xfrm>
            <a:off x="7493000" y="2095500"/>
            <a:ext cx="4191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太阳能接口语音提醒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 Shape 12"/>
          <p:cNvSpPr>
            <a:spLocks noGrp="1"/>
          </p:cNvSpPr>
          <p:nvPr/>
        </p:nvSpPr>
        <p:spPr>
          <a:xfrm>
            <a:off x="7493000" y="2603500"/>
            <a:ext cx="4191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不会出现"以为在充、实际没充"</a:t>
            </a:r>
            <a:endParaRPr lang="en-US" sz="20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 Shape 13"/>
          <p:cNvSpPr>
            <a:spLocks noGrp="1"/>
          </p:cNvSpPr>
          <p:nvPr/>
        </p:nvSpPr>
        <p:spPr>
          <a:xfrm>
            <a:off x="6604000" y="3175000"/>
            <a:ext cx="4826000" cy="152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50000"/>
              </a:lnSpc>
            </a:pPr>
            <a:r>
              <a:rPr lang="en-US" sz="20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接口用尾线形式引出，不存在用久了松动的问题。太阳能板没接好，机器直接语音提醒您，同时APP上也弹提示。</a:t>
            </a:r>
            <a:endParaRPr lang="en-US" sz="20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5" name="Connector"/>
          <p:cNvCxnSpPr/>
          <p:nvPr/>
        </p:nvCxnSpPr>
        <p:spPr>
          <a:xfrm rot="-9046">
            <a:off x="6604008" y="4946650"/>
            <a:ext cx="4826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C8DCEB"/>
            </a:solidFill>
            <a:round/>
          </a:ln>
        </p:spPr>
      </p:cxnSp>
      <p:sp>
        <p:nvSpPr>
          <p:cNvPr id="16" name="Auto Shape 15"/>
          <p:cNvSpPr>
            <a:spLocks noGrp="1"/>
          </p:cNvSpPr>
          <p:nvPr/>
        </p:nvSpPr>
        <p:spPr>
          <a:xfrm>
            <a:off x="6604000" y="5207000"/>
            <a:ext cx="4826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33000"/>
              </a:lnSpc>
            </a:pPr>
            <a: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尾线工艺 · 语音提醒 · APP弹窗</a:t>
            </a:r>
            <a:br>
              <a:rPr lang="en-US" sz="20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2000" b="0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多花成本把接口做扎实，售后少跑</a:t>
            </a:r>
            <a:endParaRPr lang="en-US" sz="2000" b="0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/>
        </p:nvSpPr>
        <p:spPr>
          <a:xfrm>
            <a:off x="762000" y="508000"/>
            <a:ext cx="6350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b="1" i="0" u="none" strike="noStrike" spc="30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SELLING POINT 06-07 · 扛造 · 有档次</a:t>
            </a:r>
            <a:endParaRPr b="1" i="0" u="none" strike="noStrike" spc="30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Text Box 2"/>
          <p:cNvSpPr txBox="1">
            <a:spLocks noGrp="1"/>
          </p:cNvSpPr>
          <p:nvPr/>
        </p:nvSpPr>
        <p:spPr>
          <a:xfrm>
            <a:off x="762000" y="914400"/>
            <a:ext cx="10668000" cy="558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30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断电扛20天，零下40度照样干</a:t>
            </a:r>
            <a:endParaRPr sz="3000" b="1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Text Box 3"/>
          <p:cNvSpPr txBox="1">
            <a:spLocks noGrp="1"/>
          </p:cNvSpPr>
          <p:nvPr/>
        </p:nvSpPr>
        <p:spPr>
          <a:xfrm>
            <a:off x="762000" y="1968500"/>
            <a:ext cx="3556000" cy="1143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80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</a:t>
            </a:r>
            <a:r>
              <a:rPr sz="32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天</a:t>
            </a:r>
            <a:endParaRPr sz="32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Text Box 4"/>
          <p:cNvSpPr txBox="1">
            <a:spLocks noGrp="1"/>
          </p:cNvSpPr>
          <p:nvPr/>
        </p:nvSpPr>
        <p:spPr>
          <a:xfrm>
            <a:off x="762000" y="3238500"/>
            <a:ext cx="355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1500"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满电待机时长</a:t>
            </a:r>
            <a:endParaRPr sz="1500"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Text Box 5"/>
          <p:cNvSpPr txBox="1">
            <a:spLocks noGrp="1"/>
          </p:cNvSpPr>
          <p:nvPr/>
        </p:nvSpPr>
        <p:spPr>
          <a:xfrm>
            <a:off x="762000" y="3810000"/>
            <a:ext cx="3556000" cy="1143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80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-40</a:t>
            </a:r>
            <a:r>
              <a:rPr sz="32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°C</a:t>
            </a:r>
            <a:endParaRPr sz="32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Text Box 6"/>
          <p:cNvSpPr txBox="1">
            <a:spLocks noGrp="1"/>
          </p:cNvSpPr>
          <p:nvPr/>
        </p:nvSpPr>
        <p:spPr>
          <a:xfrm>
            <a:off x="762000" y="5080000"/>
            <a:ext cx="355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1500"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低温正常工作充电</a:t>
            </a:r>
            <a:endParaRPr sz="1500"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8" name="Connector"/>
          <p:cNvCxnSpPr/>
          <p:nvPr/>
        </p:nvCxnSpPr>
        <p:spPr>
          <a:xfrm rot="5387499">
            <a:off x="2953385" y="3707779"/>
            <a:ext cx="34925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C8D7E6"/>
            </a:solidFill>
            <a:round/>
          </a:ln>
        </p:spPr>
      </p:cxnSp>
      <p:sp>
        <p:nvSpPr>
          <p:cNvPr id="9" name="Text Box 8"/>
          <p:cNvSpPr txBox="1">
            <a:spLocks noGrp="1"/>
          </p:cNvSpPr>
          <p:nvPr/>
        </p:nvSpPr>
        <p:spPr>
          <a:xfrm>
            <a:off x="5207000" y="2032000"/>
            <a:ext cx="6223000" cy="4064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8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6节2600mAh电池，合计15.6AH大容量</a:t>
            </a:r>
            <a:endParaRPr sz="2800" b="1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Text Box 9"/>
          <p:cNvSpPr txBox="1">
            <a:spLocks noGrp="1"/>
          </p:cNvSpPr>
          <p:nvPr/>
        </p:nvSpPr>
        <p:spPr>
          <a:xfrm>
            <a:off x="5207000" y="2540000"/>
            <a:ext cx="6223000" cy="889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42000"/>
              </a:lnSpc>
            </a:pPr>
            <a:r>
              <a:rPr sz="20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野外、拉闸、临时断电都不耽误。15W BCF高效光伏板充电快，东北、西北、高原都不趴窝。</a:t>
            </a:r>
            <a:endParaRPr sz="20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1" name="Connector"/>
          <p:cNvCxnSpPr/>
          <p:nvPr/>
        </p:nvCxnSpPr>
        <p:spPr>
          <a:xfrm rot="-7016">
            <a:off x="5207006" y="3676651"/>
            <a:ext cx="6223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DCE6F0"/>
            </a:solidFill>
            <a:round/>
          </a:ln>
        </p:spPr>
      </p:cxnSp>
      <p:sp>
        <p:nvSpPr>
          <p:cNvPr id="12" name="Text Box 11"/>
          <p:cNvSpPr txBox="1">
            <a:spLocks noGrp="1"/>
          </p:cNvSpPr>
          <p:nvPr/>
        </p:nvSpPr>
        <p:spPr>
          <a:xfrm>
            <a:off x="5207000" y="3937000"/>
            <a:ext cx="6223000" cy="4064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28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独家私模外壳，不是公模贴标货</a:t>
            </a:r>
            <a:endParaRPr sz="2800" b="1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Text Box 12"/>
          <p:cNvSpPr txBox="1">
            <a:spLocks noGrp="1"/>
          </p:cNvSpPr>
          <p:nvPr/>
        </p:nvSpPr>
        <p:spPr>
          <a:xfrm>
            <a:off x="5207000" y="4445000"/>
            <a:ext cx="6223000" cy="889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42000"/>
              </a:lnSpc>
            </a:pPr>
            <a:r>
              <a:rPr sz="20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用料扎实、做工精细，拿在手里就知道不一样。往那一装，客户一看就知道是正经好东西。</a:t>
            </a:r>
            <a:endParaRPr sz="20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Text Box 13"/>
          <p:cNvSpPr txBox="1">
            <a:spLocks noGrp="1"/>
          </p:cNvSpPr>
          <p:nvPr/>
        </p:nvSpPr>
        <p:spPr>
          <a:xfrm>
            <a:off x="762000" y="6223000"/>
            <a:ext cx="10668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1300" b="0" i="0" u="none" strike="noStrike" spc="0">
                <a:solidFill>
                  <a:srgbClr val="8291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IP65户外防水防尘 · 15W BCF光伏板 · 智能电池加热</a:t>
            </a:r>
            <a:endParaRPr sz="1300" b="0" i="0" u="none" strike="noStrike" spc="0">
              <a:solidFill>
                <a:srgbClr val="8291A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 Shape 1"/>
          <p:cNvSpPr>
            <a:spLocks noGrp="1"/>
          </p:cNvSpPr>
          <p:nvPr/>
        </p:nvSpPr>
        <p:spPr>
          <a:xfrm>
            <a:off x="762000" y="571500"/>
            <a:ext cx="5080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11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APPLICATION · 适用场景</a:t>
            </a:r>
            <a:endParaRPr lang="en-US" sz="11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Auto Shape 2"/>
          <p:cNvSpPr>
            <a:spLocks noGrp="1"/>
          </p:cNvSpPr>
          <p:nvPr/>
        </p:nvSpPr>
        <p:spPr>
          <a:xfrm>
            <a:off x="762000" y="914400"/>
            <a:ext cx="10668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6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无电无网的户外场地，装上就管用</a:t>
            </a:r>
            <a:endParaRPr lang="en-US" sz="26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Auto Shape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1016000" y="2032000"/>
            <a:ext cx="635000" cy="635000"/>
          </a:xfrm>
          <a:prstGeom prst="ellipse">
            <a:avLst/>
          </a:prstGeom>
          <a:solidFill>
            <a:srgbClr val="00A0E9">
              <a:alpha val="12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 Shape 4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016000" y="2032000"/>
            <a:ext cx="635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marL="0" marR="0" algn="ctr">
              <a:lnSpc>
                <a:spcPct val="125000"/>
              </a:lnSpc>
            </a:pPr>
            <a:r>
              <a:rPr lang="en-US" sz="32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果</a:t>
            </a:r>
            <a:endParaRPr lang="en-US" sz="32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 Shape 5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841500" y="2095500"/>
            <a:ext cx="228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果园基地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 Shape 6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1841500" y="2571750"/>
            <a:ext cx="2286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0" i="0" u="none" strike="noStrike" spc="0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防盗防破坏</a:t>
            </a:r>
            <a:endParaRPr lang="en-US" sz="2000" b="0" i="0" u="none" strike="noStrike" spc="0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 Shape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826000" y="2032000"/>
            <a:ext cx="635000" cy="635000"/>
          </a:xfrm>
          <a:prstGeom prst="ellipse">
            <a:avLst/>
          </a:prstGeom>
          <a:solidFill>
            <a:srgbClr val="00A0E9">
              <a:alpha val="12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 Shape 8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4826000" y="2032000"/>
            <a:ext cx="635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marL="0" marR="0" algn="ctr">
              <a:lnSpc>
                <a:spcPct val="125000"/>
              </a:lnSpc>
            </a:pPr>
            <a:r>
              <a:rPr lang="en-US" sz="32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鱼</a:t>
            </a:r>
            <a:endParaRPr lang="en-US" sz="32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 Shape 9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5651500" y="2095500"/>
            <a:ext cx="228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鱼塘水库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 Shape 10"/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5651500" y="2587625"/>
            <a:ext cx="2286000" cy="269875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0" i="0" u="none" strike="noStrike" spc="0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水域安全监控</a:t>
            </a:r>
            <a:endParaRPr lang="en-US" sz="2000" b="0" i="0" u="none" strike="noStrike" spc="0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 Shape 11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8636000" y="2032000"/>
            <a:ext cx="635000" cy="635000"/>
          </a:xfrm>
          <a:prstGeom prst="ellipse">
            <a:avLst/>
          </a:prstGeom>
          <a:solidFill>
            <a:srgbClr val="00A0E9">
              <a:alpha val="12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 Shape 12"/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8636000" y="2032000"/>
            <a:ext cx="635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marL="0" marR="0" algn="ctr">
              <a:lnSpc>
                <a:spcPct val="125000"/>
              </a:lnSpc>
            </a:pPr>
            <a:r>
              <a:rPr lang="en-US" sz="32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</a:t>
            </a:r>
            <a:endParaRPr lang="en-US" sz="32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 Shape 13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9461500" y="2095500"/>
            <a:ext cx="228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野外工地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 Shape 14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9461500" y="2579370"/>
            <a:ext cx="2286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0" i="0" u="none" strike="noStrike" spc="0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材料设备防盗</a:t>
            </a:r>
            <a:endParaRPr lang="en-US" sz="2000" b="0" i="0" u="none" strike="noStrike" spc="0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6" name="Connector"/>
          <p:cNvCxnSpPr/>
          <p:nvPr>
            <p:custDataLst>
              <p:tags r:id="rId13"/>
            </p:custDataLst>
          </p:nvPr>
        </p:nvCxnSpPr>
        <p:spPr>
          <a:xfrm rot="-4297">
            <a:off x="1016004" y="3295650"/>
            <a:ext cx="10160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F0F3F7"/>
            </a:solidFill>
            <a:round/>
          </a:ln>
        </p:spPr>
      </p:cxnSp>
      <p:sp>
        <p:nvSpPr>
          <p:cNvPr id="17" name="Auto Shape 1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1016000" y="3683000"/>
            <a:ext cx="635000" cy="635000"/>
          </a:xfrm>
          <a:prstGeom prst="ellipse">
            <a:avLst/>
          </a:prstGeom>
          <a:solidFill>
            <a:srgbClr val="00A0E9">
              <a:alpha val="12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 Shape 17"/>
          <p:cNvSpPr>
            <a:spLocks noGrp="1"/>
          </p:cNvSpPr>
          <p:nvPr>
            <p:custDataLst>
              <p:tags r:id="rId15"/>
            </p:custDataLst>
          </p:nvPr>
        </p:nvSpPr>
        <p:spPr>
          <a:xfrm>
            <a:off x="1016000" y="3683000"/>
            <a:ext cx="635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marL="0" marR="0" algn="ctr">
              <a:lnSpc>
                <a:spcPct val="125000"/>
              </a:lnSpc>
            </a:pPr>
            <a:r>
              <a:rPr lang="en-US" sz="32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院</a:t>
            </a:r>
            <a:endParaRPr lang="en-US" sz="32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 Shape 18"/>
          <p:cNvSpPr>
            <a:spLocks noGrp="1"/>
          </p:cNvSpPr>
          <p:nvPr>
            <p:custDataLst>
              <p:tags r:id="rId16"/>
            </p:custDataLst>
          </p:nvPr>
        </p:nvSpPr>
        <p:spPr>
          <a:xfrm>
            <a:off x="1841500" y="3746500"/>
            <a:ext cx="228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农村庭院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 Shape 19"/>
          <p:cNvSpPr>
            <a:spLocks noGrp="1"/>
          </p:cNvSpPr>
          <p:nvPr>
            <p:custDataLst>
              <p:tags r:id="rId17"/>
            </p:custDataLst>
          </p:nvPr>
        </p:nvSpPr>
        <p:spPr>
          <a:xfrm>
            <a:off x="1841500" y="4203700"/>
            <a:ext cx="2286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0" i="0" u="none" strike="noStrike" spc="0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居家安全守护</a:t>
            </a:r>
            <a:endParaRPr lang="en-US" sz="2000" b="0" i="0" u="none" strike="noStrike" spc="0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 Shape 20"/>
          <p:cNvSpPr>
            <a:spLocks noGrp="1"/>
          </p:cNvSpPr>
          <p:nvPr>
            <p:custDataLst>
              <p:tags r:id="rId18"/>
            </p:custDataLst>
          </p:nvPr>
        </p:nvSpPr>
        <p:spPr>
          <a:xfrm>
            <a:off x="4826000" y="3683000"/>
            <a:ext cx="635000" cy="635000"/>
          </a:xfrm>
          <a:prstGeom prst="ellipse">
            <a:avLst/>
          </a:prstGeom>
          <a:solidFill>
            <a:srgbClr val="E85D3D">
              <a:alpha val="15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 Shape 21"/>
          <p:cNvSpPr>
            <a:spLocks noGrp="1"/>
          </p:cNvSpPr>
          <p:nvPr>
            <p:custDataLst>
              <p:tags r:id="rId19"/>
            </p:custDataLst>
          </p:nvPr>
        </p:nvSpPr>
        <p:spPr>
          <a:xfrm>
            <a:off x="4826000" y="3683000"/>
            <a:ext cx="635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marL="0" marR="0" algn="ctr">
              <a:lnSpc>
                <a:spcPct val="125000"/>
              </a:lnSpc>
            </a:pPr>
            <a:r>
              <a:rPr lang="en-US" sz="3200" b="1" i="0" u="none" strike="noStrike" spc="0">
                <a:solidFill>
                  <a:srgbClr val="E85D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林</a:t>
            </a:r>
            <a:endParaRPr lang="en-US" sz="3200" b="1" i="0" u="none" strike="noStrike" spc="0">
              <a:solidFill>
                <a:srgbClr val="E85D3D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 Shape 22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5651500" y="3746500"/>
            <a:ext cx="228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山林林场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 Shape 23"/>
          <p:cNvSpPr>
            <a:spLocks noGrp="1"/>
          </p:cNvSpPr>
          <p:nvPr>
            <p:custDataLst>
              <p:tags r:id="rId21"/>
            </p:custDataLst>
          </p:nvPr>
        </p:nvSpPr>
        <p:spPr>
          <a:xfrm>
            <a:off x="5651500" y="4203700"/>
            <a:ext cx="2286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0" i="0" u="none" strike="noStrike" spc="0">
                <a:solidFill>
                  <a:srgbClr val="E85D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防火防盗（火焰识别）</a:t>
            </a:r>
            <a:endParaRPr lang="en-US" sz="2000" b="0" i="0" u="none" strike="noStrike" spc="0">
              <a:solidFill>
                <a:srgbClr val="E85D3D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Auto Shape 24"/>
          <p:cNvSpPr>
            <a:spLocks noGrp="1"/>
          </p:cNvSpPr>
          <p:nvPr>
            <p:custDataLst>
              <p:tags r:id="rId22"/>
            </p:custDataLst>
          </p:nvPr>
        </p:nvSpPr>
        <p:spPr>
          <a:xfrm>
            <a:off x="8636000" y="3683000"/>
            <a:ext cx="635000" cy="635000"/>
          </a:xfrm>
          <a:prstGeom prst="ellipse">
            <a:avLst/>
          </a:prstGeom>
          <a:solidFill>
            <a:srgbClr val="00A0E9">
              <a:alpha val="12000"/>
            </a:srgbClr>
          </a:solidFill>
          <a:ln w="12700" cap="flat" cmpd="sng">
            <a:noFill/>
            <a:round/>
          </a:ln>
        </p:spPr>
        <p:txBody>
          <a:bodyPr vert="horz" wrap="square" lIns="63500" tIns="63500" rIns="63500" bIns="6350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lang="en-US" sz="1600" b="0" i="0" u="none" strike="noStrike" spc="0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endParaRPr lang="en-US" sz="1600" b="0" i="0" u="none" strike="noStrike" spc="0">
              <a:solidFill>
                <a:srgbClr val="1F232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6" name="Auto Shape 25"/>
          <p:cNvSpPr>
            <a:spLocks noGrp="1"/>
          </p:cNvSpPr>
          <p:nvPr>
            <p:custDataLst>
              <p:tags r:id="rId23"/>
            </p:custDataLst>
          </p:nvPr>
        </p:nvSpPr>
        <p:spPr>
          <a:xfrm>
            <a:off x="8636000" y="3683000"/>
            <a:ext cx="635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marL="0" marR="0" algn="ctr">
              <a:lnSpc>
                <a:spcPct val="125000"/>
              </a:lnSpc>
            </a:pPr>
            <a:r>
              <a:rPr lang="en-US" sz="3200" b="1" i="0" u="none" strike="noStrike" spc="0">
                <a:solidFill>
                  <a:srgbClr val="00A0E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养</a:t>
            </a:r>
            <a:endParaRPr lang="en-US" sz="3200" b="1" i="0" u="none" strike="noStrike" spc="0">
              <a:solidFill>
                <a:srgbClr val="00A0E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7" name="Auto Shape 26"/>
          <p:cNvSpPr>
            <a:spLocks noGrp="1"/>
          </p:cNvSpPr>
          <p:nvPr>
            <p:custDataLst>
              <p:tags r:id="rId24"/>
            </p:custDataLst>
          </p:nvPr>
        </p:nvSpPr>
        <p:spPr>
          <a:xfrm>
            <a:off x="9461500" y="3746500"/>
            <a:ext cx="2286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400" b="1" i="0" u="none" strike="noStrike" spc="0">
                <a:solidFill>
                  <a:srgbClr val="0A254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养殖场区</a:t>
            </a:r>
            <a:endParaRPr lang="en-US" sz="2400" b="1" i="0" u="none" strike="noStrike" spc="0">
              <a:solidFill>
                <a:srgbClr val="0A254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8" name="Auto Shape 27"/>
          <p:cNvSpPr>
            <a:spLocks noGrp="1"/>
          </p:cNvSpPr>
          <p:nvPr>
            <p:custDataLst>
              <p:tags r:id="rId25"/>
            </p:custDataLst>
          </p:nvPr>
        </p:nvSpPr>
        <p:spPr>
          <a:xfrm>
            <a:off x="9461500" y="4203700"/>
            <a:ext cx="2286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25000"/>
              </a:lnSpc>
            </a:pPr>
            <a:r>
              <a:rPr lang="en-US" sz="2000" b="0" i="0" u="none" strike="noStrike" spc="0">
                <a:solidFill>
                  <a:srgbClr val="7878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畜禽安全管理</a:t>
            </a:r>
            <a:endParaRPr lang="en-US" sz="2000" b="0" i="0" u="none" strike="noStrike" spc="0">
              <a:solidFill>
                <a:srgbClr val="7878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 Shape 28"/>
          <p:cNvSpPr>
            <a:spLocks noGrp="1"/>
          </p:cNvSpPr>
          <p:nvPr/>
        </p:nvSpPr>
        <p:spPr>
          <a:xfrm>
            <a:off x="1016000" y="5207000"/>
            <a:ext cx="10160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marL="0" marR="0" algn="l">
              <a:lnSpc>
                <a:spcPct val="142000"/>
              </a:lnSpc>
            </a:pPr>
            <a:r>
              <a:rPr lang="en-US" sz="24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专为户外太阳能4G AOV场景设计，解决传统监控布线施工成本高、维护难的痛点。</a:t>
            </a:r>
            <a:r>
              <a:rPr lang="en-US" sz="2400" b="1" i="0" u="none" strike="noStrike" spc="0">
                <a:solidFill>
                  <a:srgbClr val="E85D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山林林场尤其需要火焰识别</a:t>
            </a:r>
            <a:r>
              <a:rPr lang="en-US" sz="24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，早发现一秒，损失少一片。</a:t>
            </a:r>
            <a:endParaRPr lang="en-US" sz="24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/>
          </p:cNvSpPr>
          <p:nvPr/>
        </p:nvSpPr>
        <p:spPr>
          <a:xfrm>
            <a:off x="762000" y="635000"/>
            <a:ext cx="5080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1100" b="1" i="0" u="none" strike="noStrike" spc="200">
                <a:solidFill>
                  <a:srgbClr val="0096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THE BOTTOM LINE · 算笔账</a:t>
            </a:r>
            <a:endParaRPr sz="1100" b="1" i="0" u="none" strike="noStrike" spc="200">
              <a:solidFill>
                <a:srgbClr val="0096D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Text Box 2"/>
          <p:cNvSpPr txBox="1">
            <a:spLocks noGrp="1"/>
          </p:cNvSpPr>
          <p:nvPr/>
        </p:nvSpPr>
        <p:spPr>
          <a:xfrm>
            <a:off x="762000" y="1079500"/>
            <a:ext cx="10668000" cy="635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36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一台顶三台，省的就是赚的</a:t>
            </a:r>
            <a:endParaRPr sz="3600" b="1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Text Box 3"/>
          <p:cNvSpPr txBox="1">
            <a:spLocks noGrp="1"/>
          </p:cNvSpPr>
          <p:nvPr/>
        </p:nvSpPr>
        <p:spPr>
          <a:xfrm>
            <a:off x="762000" y="2286000"/>
            <a:ext cx="2540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4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3-5</a:t>
            </a:r>
            <a:r>
              <a:rPr sz="20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倍</a:t>
            </a:r>
            <a:endParaRPr sz="20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Text Box 4"/>
          <p:cNvSpPr txBox="1">
            <a:spLocks noGrp="1"/>
          </p:cNvSpPr>
          <p:nvPr/>
        </p:nvSpPr>
        <p:spPr>
          <a:xfrm>
            <a:off x="762000" y="3111500"/>
            <a:ext cx="2540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17000"/>
              </a:lnSpc>
            </a:pPr>
            <a:r>
              <a:rPr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监测距离是友商的3-5倍，真检测不误报</a:t>
            </a:r>
            <a:endParaRPr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Text Box 5"/>
          <p:cNvSpPr txBox="1">
            <a:spLocks noGrp="1"/>
          </p:cNvSpPr>
          <p:nvPr/>
        </p:nvSpPr>
        <p:spPr>
          <a:xfrm>
            <a:off x="3683000" y="2286000"/>
            <a:ext cx="2540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4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4</a:t>
            </a:r>
            <a:r>
              <a:rPr sz="20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种</a:t>
            </a:r>
            <a:endParaRPr sz="20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Text Box 6"/>
          <p:cNvSpPr txBox="1">
            <a:spLocks noGrp="1"/>
          </p:cNvSpPr>
          <p:nvPr/>
        </p:nvSpPr>
        <p:spPr>
          <a:xfrm>
            <a:off x="3683000" y="3111500"/>
            <a:ext cx="2540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17000"/>
              </a:lnSpc>
            </a:pPr>
            <a:r>
              <a:rPr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人/车/火焰/非机动车，友商只有</a:t>
            </a:r>
            <a:r>
              <a:rPr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人/车</a:t>
            </a:r>
            <a:r>
              <a:rPr lang="zh-CN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两</a:t>
            </a:r>
            <a:r>
              <a:rPr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种</a:t>
            </a:r>
            <a:endParaRPr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Text Box 7"/>
          <p:cNvSpPr txBox="1">
            <a:spLocks noGrp="1"/>
          </p:cNvSpPr>
          <p:nvPr/>
        </p:nvSpPr>
        <p:spPr>
          <a:xfrm>
            <a:off x="6604000" y="2286000"/>
            <a:ext cx="2540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4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20</a:t>
            </a:r>
            <a:r>
              <a:rPr sz="20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天</a:t>
            </a:r>
            <a:endParaRPr sz="20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Text Box 8"/>
          <p:cNvSpPr txBox="1">
            <a:spLocks noGrp="1"/>
          </p:cNvSpPr>
          <p:nvPr/>
        </p:nvSpPr>
        <p:spPr>
          <a:xfrm>
            <a:off x="6604000" y="3111500"/>
            <a:ext cx="2540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17000"/>
              </a:lnSpc>
            </a:pPr>
            <a:r>
              <a:rPr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断电待机20天，零下40度正常工作</a:t>
            </a:r>
            <a:endParaRPr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Text Box 9"/>
          <p:cNvSpPr txBox="1">
            <a:spLocks noGrp="1"/>
          </p:cNvSpPr>
          <p:nvPr/>
        </p:nvSpPr>
        <p:spPr>
          <a:xfrm>
            <a:off x="9525000" y="2286000"/>
            <a:ext cx="203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non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00000"/>
              </a:lnSpc>
            </a:pPr>
            <a:r>
              <a:rPr sz="4800" b="1" i="0" u="none" strike="noStrike" spc="0">
                <a:solidFill>
                  <a:srgbClr val="DC3C1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1=3</a:t>
            </a:r>
            <a:endParaRPr sz="4800" b="1" i="0" u="none" strike="noStrike" spc="0">
              <a:solidFill>
                <a:srgbClr val="DC3C1E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Text Box 10"/>
          <p:cNvSpPr txBox="1">
            <a:spLocks noGrp="1"/>
          </p:cNvSpPr>
          <p:nvPr/>
        </p:nvSpPr>
        <p:spPr>
          <a:xfrm>
            <a:off x="9525000" y="3111500"/>
            <a:ext cx="2032000" cy="508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17000"/>
              </a:lnSpc>
            </a:pPr>
            <a:r>
              <a:rPr b="0" i="0" u="none" strike="noStrike" spc="0">
                <a:solidFill>
                  <a:srgbClr val="646E7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一台MR-02覆盖友商3-4台的范围</a:t>
            </a:r>
            <a:endParaRPr b="0" i="0" u="none" strike="noStrike" spc="0">
              <a:solidFill>
                <a:srgbClr val="646E7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2" name="Connector"/>
          <p:cNvCxnSpPr/>
          <p:nvPr/>
        </p:nvCxnSpPr>
        <p:spPr>
          <a:xfrm rot="-4093">
            <a:off x="762004" y="4057651"/>
            <a:ext cx="10668000" cy="12700"/>
          </a:xfrm>
          <a:prstGeom prst="straightConnector1">
            <a:avLst/>
          </a:prstGeom>
          <a:solidFill>
            <a:srgbClr val="DEE0E3"/>
          </a:solidFill>
          <a:ln w="12700" cap="flat" cmpd="sng">
            <a:solidFill>
              <a:srgbClr val="D2DEEB"/>
            </a:solidFill>
            <a:round/>
          </a:ln>
        </p:spPr>
      </p:cxnSp>
      <p:sp>
        <p:nvSpPr>
          <p:cNvPr id="13" name="Text Box 12"/>
          <p:cNvSpPr txBox="1">
            <a:spLocks noGrp="1"/>
          </p:cNvSpPr>
          <p:nvPr/>
        </p:nvSpPr>
        <p:spPr>
          <a:xfrm>
            <a:off x="762000" y="4381500"/>
            <a:ext cx="10668000" cy="152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l"/>
          </a:lstStyle>
          <a:p>
            <a:pPr algn="l">
              <a:lnSpc>
                <a:spcPct val="158000"/>
              </a:lnSpc>
            </a:pPr>
            <a:r>
              <a:rPr sz="1800" b="0" i="0" u="none" strike="noStrike" spc="0">
                <a:solidFill>
                  <a:srgbClr val="3C46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冬天不起雾、不会冻关机、太阳能板不会松、忘了插还会语音提醒。</a:t>
            </a:r>
            <a:endParaRPr sz="1800" b="0" i="0" u="none" strike="noStrike" spc="0">
              <a:solidFill>
                <a:srgbClr val="3C46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algn="l">
              <a:lnSpc>
                <a:spcPct val="158000"/>
              </a:lnSpc>
            </a:pPr>
            <a:r>
              <a:rPr sz="1800" b="0" i="0" u="none" strike="noStrike" spc="0">
                <a:solidFill>
                  <a:srgbClr val="3C46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装了是真管用，不是瞎糊弄。</a:t>
            </a:r>
            <a:r>
              <a:rPr sz="1800" b="1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售后少了，省了来回跑的维护费用。</a:t>
            </a:r>
            <a:endParaRPr sz="1800" b="1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algn="l">
              <a:lnSpc>
                <a:spcPct val="158000"/>
              </a:lnSpc>
            </a:pPr>
            <a:r>
              <a:rPr sz="1800" b="0" i="0" u="none" strike="noStrike" spc="0">
                <a:solidFill>
                  <a:srgbClr val="3C46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做产品是做口碑，咱选产品肯定要选性价比高的。</a:t>
            </a:r>
            <a:endParaRPr sz="1800" b="0" i="0" u="none" strike="noStrike" spc="0">
              <a:solidFill>
                <a:srgbClr val="3C465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9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Grp="1"/>
          </p:cNvSpPr>
          <p:nvPr/>
        </p:nvSpPr>
        <p:spPr>
          <a:xfrm>
            <a:off x="0" y="3048000"/>
            <a:ext cx="12192000" cy="762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4400" b="1" i="0" u="none" strike="noStrike" spc="0">
                <a:solidFill>
                  <a:srgbClr val="05142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科技守护每一处安全</a:t>
            </a:r>
            <a:endParaRPr sz="4400" b="1" i="0" u="none" strike="noStrike" spc="0">
              <a:solidFill>
                <a:srgbClr val="05142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4" name="Text Box 3"/>
          <p:cNvSpPr txBox="1">
            <a:spLocks noGrp="1"/>
          </p:cNvSpPr>
          <p:nvPr/>
        </p:nvSpPr>
        <p:spPr>
          <a:xfrm>
            <a:off x="0" y="4064000"/>
            <a:ext cx="12192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2000" b="0" i="0" u="none" strike="noStrike" spc="0">
                <a:solidFill>
                  <a:srgbClr val="008CD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旭鹰安防 · MR-02 星耀全彩双目枪球AOV球机</a:t>
            </a:r>
            <a:endParaRPr sz="2000" b="0" i="0" u="none" strike="noStrike" spc="0">
              <a:solidFill>
                <a:srgbClr val="008CD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Text Box 4"/>
          <p:cNvSpPr txBox="1">
            <a:spLocks noGrp="1"/>
          </p:cNvSpPr>
          <p:nvPr/>
        </p:nvSpPr>
        <p:spPr>
          <a:xfrm>
            <a:off x="0" y="4699000"/>
            <a:ext cx="12192000" cy="381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1600" b="0" i="0" u="none" strike="noStrike" spc="0">
                <a:solidFill>
                  <a:srgbClr val="505A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面向渠道经销商 / 工程商供货，支持批量采购与定制化服务</a:t>
            </a:r>
            <a:endParaRPr sz="1600" b="0" i="0" u="none" strike="noStrike" spc="0">
              <a:solidFill>
                <a:srgbClr val="505A64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Text Box 5"/>
          <p:cNvSpPr txBox="1">
            <a:spLocks noGrp="1"/>
          </p:cNvSpPr>
          <p:nvPr/>
        </p:nvSpPr>
        <p:spPr>
          <a:xfrm>
            <a:off x="0" y="5334000"/>
            <a:ext cx="12192000" cy="3048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1400" b="0" i="0" u="none" strike="noStrike" spc="0">
                <a:solidFill>
                  <a:srgbClr val="7887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配套云际APP智能管控 · 4G免流双网 · IP6</a:t>
            </a:r>
            <a:r>
              <a:rPr lang="en-US" sz="1400" b="0" i="0" u="none" strike="noStrike" spc="0">
                <a:solidFill>
                  <a:srgbClr val="7887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</a:t>
            </a:r>
            <a:r>
              <a:rPr sz="1400" b="0" i="0" u="none" strike="noStrike" spc="0">
                <a:solidFill>
                  <a:srgbClr val="78879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户外防护</a:t>
            </a:r>
            <a:endParaRPr sz="1400" b="0" i="0" u="none" strike="noStrike" spc="0">
              <a:solidFill>
                <a:srgbClr val="78879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Text Box 6"/>
          <p:cNvSpPr txBox="1">
            <a:spLocks noGrp="1"/>
          </p:cNvSpPr>
          <p:nvPr/>
        </p:nvSpPr>
        <p:spPr>
          <a:xfrm>
            <a:off x="0" y="5969000"/>
            <a:ext cx="12192000" cy="254000"/>
          </a:xfrm>
          <a:prstGeom prst="rect">
            <a:avLst/>
          </a:prstGeom>
          <a:noFill/>
          <a:ln w="12700" cap="flat" cmpd="sng">
            <a:noFill/>
            <a:round/>
          </a:ln>
        </p:spPr>
        <p:txBody>
          <a:bodyPr vert="horz" wrap="square" lIns="0" tIns="0" rIns="0" bIns="0" rtlCol="0" anchor="ctr">
            <a:noAutofit/>
          </a:bodyPr>
          <a:lstStyle>
            <a:lvl1pPr algn="ctr"/>
          </a:lstStyle>
          <a:p>
            <a:pPr algn="ctr">
              <a:lnSpc>
                <a:spcPct val="100000"/>
              </a:lnSpc>
            </a:pPr>
            <a:r>
              <a:rPr sz="1300" b="0" i="0" u="none" strike="noStrike" spc="0">
                <a:solidFill>
                  <a:srgbClr val="8291A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深圳市天宏旭鹰电子有限公司</a:t>
            </a:r>
            <a:endParaRPr sz="1300" b="0" i="0" u="none" strike="noStrike" spc="0">
              <a:solidFill>
                <a:srgbClr val="8291A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8" name="图片 7" descr="2219edc7bf385e059bc0b1128e8d1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9455" y="953770"/>
            <a:ext cx="5673090" cy="16516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46,&quot;left&quot;:593.75,&quot;top&quot;:229.25,&quot;width&quot;:320}"/>
</p:tagLst>
</file>

<file path=ppt/tags/tag2.xml><?xml version="1.0" encoding="utf-8"?>
<p:tagLst xmlns:p="http://schemas.openxmlformats.org/presentationml/2006/main">
  <p:tag name="KSO_WM_DIAGRAM_VIRTUALLY_FRAME" val="{&quot;height&quot;:146,&quot;left&quot;:593.75,&quot;top&quot;:229.25,&quot;width&quot;:320}"/>
</p:tagLst>
</file>

<file path=ppt/tags/tag3.xml><?xml version="1.0" encoding="utf-8"?>
<p:tagLst xmlns:p="http://schemas.openxmlformats.org/presentationml/2006/main">
  <p:tag name="KSO_WM_DIAGRAM_VIRTUALLY_FRAME" val="{&quot;height&quot;:146,&quot;left&quot;:593.75,&quot;top&quot;:229.25,&quot;width&quot;:320}"/>
</p:tagLst>
</file>

<file path=ppt/tags/tag4.xml><?xml version="1.0" encoding="utf-8"?>
<p:tagLst xmlns:p="http://schemas.openxmlformats.org/presentationml/2006/main">
  <p:tag name="KSO_WM_DIAGRAM_VIRTUALLY_FRAME" val="{&quot;height&quot;:146,&quot;left&quot;:593.75,&quot;top&quot;:229.25,&quot;width&quot;:320}"/>
</p:tagLst>
</file>

<file path=ppt/tags/tag5.xml><?xml version="1.0" encoding="utf-8"?>
<p:tagLst xmlns:p="http://schemas.openxmlformats.org/presentationml/2006/main">
  <p:tag name="KSO_WM_DIAGRAM_VIRTUALLY_FRAME" val="{&quot;height&quot;:146,&quot;left&quot;:593.75,&quot;top&quot;:229.25,&quot;width&quot;:320}"/>
</p:tagLst>
</file>

<file path=ppt/tags/tag6.xml><?xml version="1.0" encoding="utf-8"?>
<p:tagLst xmlns:p="http://schemas.openxmlformats.org/presentationml/2006/main">
  <p:tag name="KSO_WM_DIAGRAM_VIRTUALLY_FRAME" val="{&quot;height&quot;:146,&quot;left&quot;:593.75,&quot;top&quot;:229.25,&quot;width&quot;:320}"/>
</p:tagLst>
</file>

<file path=ppt/tags/tag7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8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9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0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1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2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3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4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5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6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7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8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19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0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1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2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3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4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5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6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7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8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29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30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ags/tag31.xml><?xml version="1.0" encoding="utf-8"?>
<p:tagLst xmlns:p="http://schemas.openxmlformats.org/presentationml/2006/main">
  <p:tag name="KSO_WM_DIAGRAM_VIRTUALLY_FRAME" val="{&quot;height&quot;:200,&quot;left&quot;:80,&quot;top&quot;:160,&quot;width&quot;:845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WPS 演示</Application>
  <PresentationFormat>On-screen Show (4:3)</PresentationFormat>
  <Paragraphs>255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Arial</vt:lpstr>
      <vt:lpstr>Noto Sans SC</vt:lpstr>
      <vt:lpstr>Songti SC</vt:lpstr>
      <vt:lpstr>New Garden</vt:lpstr>
      <vt:lpstr>微软雅黑</vt:lpstr>
      <vt:lpstr>Arial Unicode MS</vt:lpstr>
      <vt:lpstr>Calibri</vt:lpstr>
      <vt:lpstr>Songti SC</vt:lpstr>
      <vt:lpstr>Office 主题​​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天宏旭鹰</cp:lastModifiedBy>
  <cp:revision>3</cp:revision>
  <dcterms:created xsi:type="dcterms:W3CDTF">2026-09-22T14:11:00Z</dcterms:created>
  <dcterms:modified xsi:type="dcterms:W3CDTF">2026-10-21T12:15:53Z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51A522E8758E44DDB206C66D12928F8C_13</vt:lpwstr>
  </property>
</Properties>
</file>